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4" r:id="rId5"/>
    <p:sldId id="262" r:id="rId6"/>
    <p:sldId id="266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0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E1329-5892-DD40-9625-EFE8F00B7F86}" type="datetimeFigureOut">
              <a:rPr lang="en-US" smtClean="0"/>
              <a:pPr/>
              <a:t>10/8/13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5FDEC-D1C7-6848-8106-6D370D622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purpose of a conjunctive adverb is to show a relationship between clauses such as comparing or contrasting, showing a sequence of events, or showing a cause and effect. </a:t>
            </a:r>
          </a:p>
          <a:p>
            <a:r>
              <a:rPr lang="en-US" dirty="0" smtClean="0"/>
              <a:t>Accordingly</a:t>
            </a:r>
          </a:p>
          <a:p>
            <a:r>
              <a:rPr lang="en-US" dirty="0" smtClean="0"/>
              <a:t>Additionally</a:t>
            </a:r>
          </a:p>
          <a:p>
            <a:r>
              <a:rPr lang="en-US" dirty="0" smtClean="0"/>
              <a:t>Also</a:t>
            </a:r>
          </a:p>
          <a:p>
            <a:r>
              <a:rPr lang="en-US" dirty="0" smtClean="0"/>
              <a:t>Besides</a:t>
            </a:r>
          </a:p>
          <a:p>
            <a:r>
              <a:rPr lang="en-US" dirty="0" smtClean="0"/>
              <a:t>Comparatively</a:t>
            </a:r>
          </a:p>
          <a:p>
            <a:r>
              <a:rPr lang="en-US" dirty="0" smtClean="0"/>
              <a:t>Consequently</a:t>
            </a:r>
          </a:p>
          <a:p>
            <a:r>
              <a:rPr lang="en-US" dirty="0" smtClean="0"/>
              <a:t>Conversely</a:t>
            </a:r>
          </a:p>
          <a:p>
            <a:r>
              <a:rPr lang="en-US" dirty="0" smtClean="0"/>
              <a:t>Finally</a:t>
            </a:r>
          </a:p>
          <a:p>
            <a:r>
              <a:rPr lang="en-US" dirty="0" smtClean="0"/>
              <a:t>Further</a:t>
            </a:r>
          </a:p>
          <a:p>
            <a:r>
              <a:rPr lang="en-US" dirty="0" smtClean="0"/>
              <a:t>Furthermore</a:t>
            </a:r>
          </a:p>
          <a:p>
            <a:r>
              <a:rPr lang="en-US" dirty="0" smtClean="0"/>
              <a:t>Elsewhere</a:t>
            </a:r>
          </a:p>
          <a:p>
            <a:r>
              <a:rPr lang="en-US" dirty="0" smtClean="0"/>
              <a:t>Equally</a:t>
            </a:r>
          </a:p>
          <a:p>
            <a:r>
              <a:rPr lang="en-US" dirty="0" smtClean="0"/>
              <a:t>Hence</a:t>
            </a:r>
          </a:p>
          <a:p>
            <a:r>
              <a:rPr lang="en-US" dirty="0" smtClean="0"/>
              <a:t>Henceforth</a:t>
            </a:r>
          </a:p>
          <a:p>
            <a:r>
              <a:rPr lang="en-US" dirty="0" smtClean="0"/>
              <a:t>However</a:t>
            </a:r>
          </a:p>
          <a:p>
            <a:r>
              <a:rPr lang="en-US" dirty="0" smtClean="0"/>
              <a:t>In addition</a:t>
            </a:r>
          </a:p>
          <a:p>
            <a:r>
              <a:rPr lang="en-US" dirty="0" smtClean="0"/>
              <a:t>In comparison</a:t>
            </a:r>
          </a:p>
          <a:p>
            <a:r>
              <a:rPr lang="en-US" dirty="0" smtClean="0"/>
              <a:t>In contrast</a:t>
            </a:r>
          </a:p>
          <a:p>
            <a:r>
              <a:rPr lang="en-US" dirty="0" smtClean="0"/>
              <a:t>Indeed</a:t>
            </a:r>
          </a:p>
          <a:p>
            <a:r>
              <a:rPr lang="en-US" dirty="0" smtClean="0"/>
              <a:t>Instead</a:t>
            </a:r>
          </a:p>
          <a:p>
            <a:r>
              <a:rPr lang="en-US" dirty="0" smtClean="0"/>
              <a:t>Likewise</a:t>
            </a:r>
          </a:p>
          <a:p>
            <a:r>
              <a:rPr lang="en-US" dirty="0" smtClean="0"/>
              <a:t>Meanwhile</a:t>
            </a:r>
          </a:p>
          <a:p>
            <a:r>
              <a:rPr lang="en-US" dirty="0" smtClean="0"/>
              <a:t>Moreover</a:t>
            </a:r>
          </a:p>
          <a:p>
            <a:r>
              <a:rPr lang="en-US" dirty="0" smtClean="0"/>
              <a:t>Namely</a:t>
            </a:r>
          </a:p>
          <a:p>
            <a:r>
              <a:rPr lang="en-US" dirty="0" smtClean="0"/>
              <a:t>Nevertheless</a:t>
            </a:r>
          </a:p>
          <a:p>
            <a:r>
              <a:rPr lang="en-US" dirty="0" smtClean="0"/>
              <a:t>Next</a:t>
            </a:r>
          </a:p>
          <a:p>
            <a:r>
              <a:rPr lang="en-US" dirty="0" smtClean="0"/>
              <a:t>Nonetheless</a:t>
            </a:r>
          </a:p>
          <a:p>
            <a:r>
              <a:rPr lang="en-US" dirty="0" smtClean="0"/>
              <a:t>Now</a:t>
            </a:r>
          </a:p>
          <a:p>
            <a:r>
              <a:rPr lang="en-US" dirty="0" smtClean="0"/>
              <a:t>Otherwise</a:t>
            </a:r>
          </a:p>
          <a:p>
            <a:r>
              <a:rPr lang="en-US" dirty="0" smtClean="0"/>
              <a:t>Rather</a:t>
            </a:r>
          </a:p>
          <a:p>
            <a:r>
              <a:rPr lang="en-US" dirty="0" smtClean="0"/>
              <a:t>Similarly</a:t>
            </a:r>
          </a:p>
          <a:p>
            <a:r>
              <a:rPr lang="en-US" dirty="0" smtClean="0"/>
              <a:t>Still</a:t>
            </a:r>
          </a:p>
          <a:p>
            <a:r>
              <a:rPr lang="en-US" dirty="0" smtClean="0"/>
              <a:t>Subsequently</a:t>
            </a:r>
          </a:p>
          <a:p>
            <a:r>
              <a:rPr lang="en-US" dirty="0" smtClean="0"/>
              <a:t>Then</a:t>
            </a:r>
          </a:p>
          <a:p>
            <a:r>
              <a:rPr lang="en-US" dirty="0" smtClean="0"/>
              <a:t>Thereafter</a:t>
            </a:r>
          </a:p>
          <a:p>
            <a:r>
              <a:rPr lang="en-US" dirty="0" smtClean="0"/>
              <a:t>Therefore</a:t>
            </a:r>
          </a:p>
          <a:p>
            <a:r>
              <a:rPr lang="en-US" dirty="0" smtClean="0"/>
              <a:t>Thus</a:t>
            </a:r>
          </a:p>
          <a:p>
            <a:r>
              <a:rPr lang="en-US" dirty="0" smtClean="0"/>
              <a:t>Yet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5FDEC-D1C7-6848-8106-6D370D622DA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5FDEC-D1C7-6848-8106-6D370D622DA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4BFF-C848-4442-BBC9-3F840F59F71A}" type="datetimeFigureOut">
              <a:rPr lang="en-US" smtClean="0"/>
              <a:pPr/>
              <a:t>10/8/13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FBA78FF-22C9-5D49-9BFA-96D3BDAE30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4BFF-C848-4442-BBC9-3F840F59F71A}" type="datetimeFigureOut">
              <a:rPr lang="en-US" smtClean="0"/>
              <a:pPr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78FF-22C9-5D49-9BFA-96D3BDAE3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4BFF-C848-4442-BBC9-3F840F59F71A}" type="datetimeFigureOut">
              <a:rPr lang="en-US" smtClean="0"/>
              <a:pPr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78FF-22C9-5D49-9BFA-96D3BDAE3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4BFF-C848-4442-BBC9-3F840F59F71A}" type="datetimeFigureOut">
              <a:rPr lang="en-US" smtClean="0"/>
              <a:pPr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78FF-22C9-5D49-9BFA-96D3BDAE30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4BFF-C848-4442-BBC9-3F840F59F71A}" type="datetimeFigureOut">
              <a:rPr lang="en-US" smtClean="0"/>
              <a:pPr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FBA78FF-22C9-5D49-9BFA-96D3BDAE3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4BFF-C848-4442-BBC9-3F840F59F71A}" type="datetimeFigureOut">
              <a:rPr lang="en-US" smtClean="0"/>
              <a:pPr/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78FF-22C9-5D49-9BFA-96D3BDAE30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4BFF-C848-4442-BBC9-3F840F59F71A}" type="datetimeFigureOut">
              <a:rPr lang="en-US" smtClean="0"/>
              <a:pPr/>
              <a:t>10/8/13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78FF-22C9-5D49-9BFA-96D3BDAE30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4BFF-C848-4442-BBC9-3F840F59F71A}" type="datetimeFigureOut">
              <a:rPr lang="en-US" smtClean="0"/>
              <a:pPr/>
              <a:t>10/8/13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78FF-22C9-5D49-9BFA-96D3BDAE3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4BFF-C848-4442-BBC9-3F840F59F71A}" type="datetimeFigureOut">
              <a:rPr lang="en-US" smtClean="0"/>
              <a:pPr/>
              <a:t>10/8/13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78FF-22C9-5D49-9BFA-96D3BDAE3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4BFF-C848-4442-BBC9-3F840F59F71A}" type="datetimeFigureOut">
              <a:rPr lang="en-US" smtClean="0"/>
              <a:pPr/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78FF-22C9-5D49-9BFA-96D3BDAE30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4BFF-C848-4442-BBC9-3F840F59F71A}" type="datetimeFigureOut">
              <a:rPr lang="en-US" smtClean="0"/>
              <a:pPr/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FBA78FF-22C9-5D49-9BFA-96D3BDAE30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9E54BFF-C848-4442-BBC9-3F840F59F71A}" type="datetimeFigureOut">
              <a:rPr lang="en-US" smtClean="0"/>
              <a:pPr/>
              <a:t>10/8/13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FBA78FF-22C9-5D49-9BFA-96D3BDAE3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Honors Integrated Science</a:t>
            </a:r>
          </a:p>
          <a:p>
            <a:r>
              <a:rPr lang="en-US" dirty="0" smtClean="0"/>
              <a:t>M. Fenton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Assignment Expectations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Work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1154512"/>
          </a:xfrm>
        </p:spPr>
        <p:txBody>
          <a:bodyPr>
            <a:noAutofit/>
          </a:bodyPr>
          <a:lstStyle/>
          <a:p>
            <a:r>
              <a:rPr lang="en-US" sz="2400" dirty="0" smtClean="0"/>
              <a:t>Follow MLA rules, write in blue/black ink (or type), use complete sentences</a:t>
            </a:r>
            <a:endParaRPr lang="en-US" sz="240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/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1290"/>
            <a:ext cx="9436100" cy="3327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723" y="901290"/>
            <a:ext cx="3203734" cy="3630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950" y="2485568"/>
            <a:ext cx="2220858" cy="172338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987136" y="1728164"/>
            <a:ext cx="1764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 can’t read this! 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937847" y="2816105"/>
            <a:ext cx="3299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“</a:t>
            </a:r>
            <a:r>
              <a:rPr lang="en-US" dirty="0" smtClean="0">
                <a:latin typeface="Courier"/>
                <a:cs typeface="Courier"/>
              </a:rPr>
              <a:t>#2. It gets hotter..</a:t>
            </a:r>
            <a:r>
              <a:rPr lang="en-US" sz="2000" b="1" dirty="0" smtClean="0"/>
              <a:t>” </a:t>
            </a:r>
          </a:p>
          <a:p>
            <a:endParaRPr lang="en-US" sz="2000" b="1" dirty="0"/>
          </a:p>
          <a:p>
            <a:r>
              <a:rPr lang="en-US" sz="2000" b="1" dirty="0" smtClean="0"/>
              <a:t>             </a:t>
            </a:r>
            <a:r>
              <a:rPr lang="en-US" sz="2000" b="1" i="1" dirty="0" smtClean="0"/>
              <a:t>  </a:t>
            </a:r>
            <a:r>
              <a:rPr lang="en-US" b="1" dirty="0" smtClean="0"/>
              <a:t>What does?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14400" y="1328054"/>
            <a:ext cx="2271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Upper LEFT corner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466609" y="193404"/>
            <a:ext cx="1285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 + pages: </a:t>
            </a:r>
          </a:p>
          <a:p>
            <a:r>
              <a:rPr lang="en-US" sz="2000" b="1" dirty="0" smtClean="0"/>
              <a:t>  </a:t>
            </a:r>
            <a:r>
              <a:rPr lang="en-US" sz="1600" dirty="0" smtClean="0">
                <a:latin typeface="Courier"/>
                <a:cs typeface="Courier"/>
              </a:rPr>
              <a:t>Smith 2</a:t>
            </a:r>
            <a:endParaRPr lang="en-US" sz="1600" dirty="0"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Vocabulary: definitions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2286000"/>
            <a:ext cx="7772400" cy="4572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+mj-lt"/>
              </a:rPr>
              <a:t>Glossary says </a:t>
            </a:r>
            <a:r>
              <a:rPr lang="en-US" sz="2400" i="1" dirty="0" smtClean="0">
                <a:latin typeface="+mj-lt"/>
              </a:rPr>
              <a:t>: “Adenosine </a:t>
            </a:r>
            <a:r>
              <a:rPr lang="en-US" sz="2400" i="1" dirty="0" err="1" smtClean="0">
                <a:latin typeface="+mj-lt"/>
              </a:rPr>
              <a:t>triphosphate</a:t>
            </a:r>
            <a:r>
              <a:rPr lang="en-US" sz="2400" i="1" dirty="0" smtClean="0">
                <a:latin typeface="+mj-lt"/>
              </a:rPr>
              <a:t>; energy-storing molecule that serves as the cells ‘energy currency’; stored energy of glucose is used to attach phosphate groups to ADP to form ATP</a:t>
            </a:r>
            <a:r>
              <a:rPr lang="en-US" i="1" dirty="0" smtClean="0">
                <a:latin typeface="+mj-lt"/>
              </a:rPr>
              <a:t>”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914400" y="1417638"/>
            <a:ext cx="7980563" cy="8683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Define 20+  in your own words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20853556">
            <a:off x="5187131" y="3544308"/>
            <a:ext cx="1622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Huh??</a:t>
            </a:r>
            <a:endParaRPr lang="en-US" sz="3600" b="1" dirty="0">
              <a:solidFill>
                <a:srgbClr val="FF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4357806"/>
            <a:ext cx="68015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•</a:t>
            </a:r>
            <a:r>
              <a:rPr lang="en-US" sz="2400" b="1" dirty="0" smtClean="0">
                <a:latin typeface="+mj-lt"/>
              </a:rPr>
              <a:t>  Your definition</a:t>
            </a:r>
            <a:r>
              <a:rPr lang="en-US" sz="2400" dirty="0" smtClean="0">
                <a:latin typeface="+mj-lt"/>
              </a:rPr>
              <a:t>: Energy converted from glucose,      </a:t>
            </a:r>
          </a:p>
          <a:p>
            <a:r>
              <a:rPr lang="en-US" sz="2400" dirty="0" smtClean="0">
                <a:latin typeface="+mj-lt"/>
              </a:rPr>
              <a:t>     used by cells. ADP + P &gt; ATP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definitions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193406" y="1447800"/>
            <a:ext cx="1279006" cy="762000"/>
          </a:xfrm>
        </p:spPr>
        <p:txBody>
          <a:bodyPr/>
          <a:lstStyle/>
          <a:p>
            <a:r>
              <a:rPr lang="en-US" sz="3200" dirty="0" smtClean="0"/>
              <a:t>yes</a:t>
            </a:r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5927523" y="1447800"/>
            <a:ext cx="1184688" cy="762000"/>
          </a:xfrm>
        </p:spPr>
        <p:txBody>
          <a:bodyPr/>
          <a:lstStyle/>
          <a:p>
            <a:r>
              <a:rPr lang="en-US" sz="3200" dirty="0" smtClean="0"/>
              <a:t>no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613183"/>
            <a:ext cx="4038600" cy="2947919"/>
          </a:xfrm>
        </p:spPr>
        <p:txBody>
          <a:bodyPr>
            <a:normAutofit fontScale="55000" lnSpcReduction="20000"/>
          </a:bodyPr>
          <a:lstStyle/>
          <a:p>
            <a:r>
              <a:rPr lang="en-US" sz="5053" dirty="0" smtClean="0"/>
              <a:t>Observation –Something noticed by the senses; facts, not inferences </a:t>
            </a:r>
          </a:p>
          <a:p>
            <a:endParaRPr lang="en-US" sz="5053" dirty="0" smtClean="0"/>
          </a:p>
          <a:p>
            <a:r>
              <a:rPr lang="en-US" sz="5053" dirty="0" smtClean="0"/>
              <a:t>Inference – A guess using what you know</a:t>
            </a:r>
          </a:p>
          <a:p>
            <a:pPr>
              <a:buNone/>
            </a:pPr>
            <a:endParaRPr lang="en-US" sz="9600" dirty="0" smtClean="0"/>
          </a:p>
          <a:p>
            <a:pPr>
              <a:buNone/>
            </a:pPr>
            <a:endParaRPr lang="en-US" sz="9600" dirty="0" smtClean="0"/>
          </a:p>
          <a:p>
            <a:pPr>
              <a:buNone/>
            </a:pPr>
            <a:endParaRPr lang="en-US" sz="9600" dirty="0" smtClean="0"/>
          </a:p>
          <a:p>
            <a:pPr>
              <a:buNone/>
            </a:pPr>
            <a:endParaRPr lang="en-US" sz="9600" dirty="0" smtClean="0"/>
          </a:p>
          <a:p>
            <a:endParaRPr lang="en-US" sz="9600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4"/>
          </p:nvPr>
        </p:nvSpPr>
        <p:spPr>
          <a:xfrm>
            <a:off x="4953000" y="2613183"/>
            <a:ext cx="3733800" cy="2697750"/>
          </a:xfrm>
        </p:spPr>
        <p:txBody>
          <a:bodyPr/>
          <a:lstStyle/>
          <a:p>
            <a:r>
              <a:rPr lang="en-US" sz="2800" i="1" dirty="0" smtClean="0"/>
              <a:t>Quantitative- estimable according to</a:t>
            </a:r>
            <a:r>
              <a:rPr lang="en-US" sz="2800" dirty="0" smtClean="0"/>
              <a:t> </a:t>
            </a:r>
            <a:r>
              <a:rPr lang="en-US" sz="2800" i="1" dirty="0" smtClean="0"/>
              <a:t>quantity 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i="1" dirty="0" smtClean="0"/>
              <a:t>Experiment - test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33640" y="3794755"/>
            <a:ext cx="13785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halkduster"/>
                <a:cs typeface="Chalkduster"/>
              </a:rPr>
              <a:t>Huh??</a:t>
            </a:r>
            <a:endParaRPr lang="en-US" sz="3200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Vocabulary: assertions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914400" y="1417638"/>
            <a:ext cx="7235825" cy="4066838"/>
          </a:xfrm>
        </p:spPr>
        <p:txBody>
          <a:bodyPr>
            <a:normAutofit/>
          </a:bodyPr>
          <a:lstStyle/>
          <a:p>
            <a:r>
              <a:rPr lang="en-US" dirty="0" smtClean="0"/>
              <a:t>Write</a:t>
            </a:r>
            <a:r>
              <a:rPr lang="en-US" dirty="0" smtClean="0"/>
              <a:t> at least 12 </a:t>
            </a:r>
            <a:r>
              <a:rPr lang="en-US" dirty="0" smtClean="0"/>
              <a:t>assertions using the vocabulary </a:t>
            </a:r>
          </a:p>
          <a:p>
            <a:endParaRPr lang="en-US" sz="1200" dirty="0" smtClean="0"/>
          </a:p>
          <a:p>
            <a:r>
              <a:rPr lang="en-US" dirty="0" smtClean="0"/>
              <a:t>Each assertion relates 2 terms from your vocabulary list 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</a:t>
            </a:r>
            <a:r>
              <a:rPr lang="en-US" dirty="0" smtClean="0">
                <a:solidFill>
                  <a:srgbClr val="FF0000"/>
                </a:solidFill>
              </a:rPr>
              <a:t>An</a:t>
            </a:r>
            <a:r>
              <a:rPr lang="en-US" dirty="0" smtClean="0"/>
              <a:t> independent variable </a:t>
            </a:r>
            <a:r>
              <a:rPr lang="en-US" dirty="0" smtClean="0">
                <a:solidFill>
                  <a:srgbClr val="FF0000"/>
                </a:solidFill>
              </a:rPr>
              <a:t>causes </a:t>
            </a:r>
            <a:r>
              <a:rPr lang="en-US" dirty="0" smtClean="0"/>
              <a:t>a change </a:t>
            </a:r>
            <a:r>
              <a:rPr lang="en-US" dirty="0" smtClean="0">
                <a:solidFill>
                  <a:srgbClr val="000000"/>
                </a:solidFill>
              </a:rPr>
              <a:t>in </a:t>
            </a:r>
            <a:r>
              <a:rPr lang="en-US" dirty="0" smtClean="0"/>
              <a:t>the dependent variable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dirty="0" smtClean="0"/>
              <a:t>Use </a:t>
            </a:r>
            <a:r>
              <a:rPr lang="en-US" dirty="0" smtClean="0">
                <a:solidFill>
                  <a:srgbClr val="FF0000"/>
                </a:solidFill>
              </a:rPr>
              <a:t>conjunctions</a:t>
            </a:r>
            <a:r>
              <a:rPr lang="en-US" dirty="0" smtClean="0"/>
              <a:t> to show relationships: </a:t>
            </a:r>
            <a:r>
              <a:rPr lang="en-US" i="1" dirty="0" smtClean="0"/>
              <a:t>causes, but,  although, however,  before, unless, when, since…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7837125" y="4930304"/>
            <a:ext cx="2613750" cy="168219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210834" y="4940402"/>
            <a:ext cx="6201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F		A		N		B		O		Y		S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  <a:p>
            <a:r>
              <a:rPr lang="tr-TR" sz="2000" b="1" dirty="0" err="1" smtClean="0">
                <a:latin typeface="+mj-lt"/>
              </a:rPr>
              <a:t>For</a:t>
            </a:r>
            <a:r>
              <a:rPr lang="tr-TR" sz="2000" b="1" dirty="0" smtClean="0">
                <a:latin typeface="+mj-lt"/>
              </a:rPr>
              <a:t>	</a:t>
            </a:r>
            <a:r>
              <a:rPr lang="tr-TR" sz="2000" b="1" dirty="0">
                <a:latin typeface="+mj-lt"/>
              </a:rPr>
              <a:t>	</a:t>
            </a:r>
            <a:r>
              <a:rPr lang="tr-TR" sz="2000" b="1" dirty="0" err="1">
                <a:latin typeface="+mj-lt"/>
              </a:rPr>
              <a:t>And</a:t>
            </a:r>
            <a:r>
              <a:rPr lang="tr-TR" sz="2000" b="1" dirty="0">
                <a:latin typeface="+mj-lt"/>
              </a:rPr>
              <a:t>	</a:t>
            </a:r>
            <a:r>
              <a:rPr lang="tr-TR" sz="2000" b="1" dirty="0" smtClean="0">
                <a:latin typeface="+mj-lt"/>
              </a:rPr>
              <a:t>	</a:t>
            </a:r>
            <a:r>
              <a:rPr lang="tr-TR" sz="2000" b="1" dirty="0" err="1" smtClean="0">
                <a:latin typeface="+mj-lt"/>
              </a:rPr>
              <a:t>Nor</a:t>
            </a:r>
            <a:r>
              <a:rPr lang="tr-TR" sz="2000" b="1" dirty="0">
                <a:latin typeface="+mj-lt"/>
              </a:rPr>
              <a:t>	</a:t>
            </a:r>
            <a:r>
              <a:rPr lang="tr-TR" sz="2000" b="1" dirty="0" smtClean="0">
                <a:latin typeface="+mj-lt"/>
              </a:rPr>
              <a:t>	But	</a:t>
            </a:r>
            <a:r>
              <a:rPr lang="tr-TR" sz="2000" b="1" dirty="0">
                <a:latin typeface="+mj-lt"/>
              </a:rPr>
              <a:t>	</a:t>
            </a:r>
            <a:r>
              <a:rPr lang="tr-TR" sz="2000" b="1" dirty="0" err="1" smtClean="0">
                <a:latin typeface="+mj-lt"/>
              </a:rPr>
              <a:t>Or</a:t>
            </a:r>
            <a:r>
              <a:rPr lang="tr-TR" sz="2000" b="1" dirty="0" smtClean="0">
                <a:latin typeface="+mj-lt"/>
              </a:rPr>
              <a:t>	</a:t>
            </a:r>
            <a:r>
              <a:rPr lang="tr-TR" sz="2000" b="1" dirty="0">
                <a:latin typeface="+mj-lt"/>
              </a:rPr>
              <a:t>	</a:t>
            </a:r>
            <a:r>
              <a:rPr lang="tr-TR" sz="2000" b="1" dirty="0" smtClean="0">
                <a:latin typeface="+mj-lt"/>
              </a:rPr>
              <a:t>Yet	</a:t>
            </a:r>
            <a:r>
              <a:rPr lang="tr-TR" sz="2000" b="1" dirty="0">
                <a:latin typeface="+mj-lt"/>
              </a:rPr>
              <a:t>	</a:t>
            </a:r>
            <a:r>
              <a:rPr lang="tr-TR" sz="2000" b="1" dirty="0" err="1">
                <a:latin typeface="+mj-lt"/>
              </a:rPr>
              <a:t>So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assertions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261228" y="1447800"/>
            <a:ext cx="1067361" cy="762000"/>
          </a:xfrm>
        </p:spPr>
        <p:txBody>
          <a:bodyPr/>
          <a:lstStyle/>
          <a:p>
            <a:r>
              <a:rPr lang="en-US" sz="3200" dirty="0" smtClean="0"/>
              <a:t>yes</a:t>
            </a:r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6434511" y="1447800"/>
            <a:ext cx="799880" cy="762000"/>
          </a:xfrm>
        </p:spPr>
        <p:txBody>
          <a:bodyPr/>
          <a:lstStyle/>
          <a:p>
            <a:r>
              <a:rPr lang="en-US" sz="3200" dirty="0" smtClean="0"/>
              <a:t>no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613183"/>
            <a:ext cx="4038600" cy="2947919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smtClean="0"/>
              <a:t>The </a:t>
            </a:r>
            <a:r>
              <a:rPr lang="en-US" sz="9600" u="sng" dirty="0" smtClean="0"/>
              <a:t>independent variable </a:t>
            </a:r>
            <a:r>
              <a:rPr lang="en-US" sz="9600" dirty="0" smtClean="0">
                <a:solidFill>
                  <a:srgbClr val="FF0000"/>
                </a:solidFill>
              </a:rPr>
              <a:t>determines</a:t>
            </a:r>
            <a:r>
              <a:rPr lang="en-US" sz="9600" dirty="0" smtClean="0"/>
              <a:t> the outcome of the </a:t>
            </a:r>
            <a:r>
              <a:rPr lang="en-US" sz="9600" u="sng" dirty="0" smtClean="0"/>
              <a:t>dependent variable</a:t>
            </a:r>
          </a:p>
          <a:p>
            <a:pPr>
              <a:buNone/>
            </a:pPr>
            <a:r>
              <a:rPr lang="en-US" sz="9600" dirty="0" smtClean="0"/>
              <a:t>  </a:t>
            </a:r>
          </a:p>
          <a:p>
            <a:r>
              <a:rPr lang="en-US" sz="9600" dirty="0" smtClean="0"/>
              <a:t>A </a:t>
            </a:r>
            <a:r>
              <a:rPr lang="en-US" sz="9600" u="sng" dirty="0" smtClean="0"/>
              <a:t>theory</a:t>
            </a:r>
            <a:r>
              <a:rPr lang="en-US" sz="9600" dirty="0" smtClean="0"/>
              <a:t> is not quite a </a:t>
            </a:r>
            <a:r>
              <a:rPr lang="en-US" sz="9600" u="sng" dirty="0" smtClean="0"/>
              <a:t>fact</a:t>
            </a:r>
            <a:r>
              <a:rPr lang="en-US" sz="9600" dirty="0" smtClean="0"/>
              <a:t> </a:t>
            </a:r>
            <a:r>
              <a:rPr lang="en-US" sz="9600" dirty="0" smtClean="0">
                <a:solidFill>
                  <a:srgbClr val="FF0000"/>
                </a:solidFill>
              </a:rPr>
              <a:t>for</a:t>
            </a:r>
            <a:r>
              <a:rPr lang="en-US" sz="9600" dirty="0" smtClean="0"/>
              <a:t> one of its requirements is </a:t>
            </a:r>
            <a:r>
              <a:rPr lang="en-US" sz="9600" dirty="0" smtClean="0">
                <a:solidFill>
                  <a:srgbClr val="FF0000"/>
                </a:solidFill>
              </a:rPr>
              <a:t>that</a:t>
            </a:r>
            <a:r>
              <a:rPr lang="en-US" sz="9600" dirty="0" smtClean="0"/>
              <a:t> it must </a:t>
            </a:r>
            <a:r>
              <a:rPr lang="en-US" sz="9600" smtClean="0"/>
              <a:t>be </a:t>
            </a:r>
            <a:r>
              <a:rPr lang="en-US" sz="9600" u="sng" smtClean="0"/>
              <a:t>falsifiable</a:t>
            </a:r>
            <a:r>
              <a:rPr lang="en-US" sz="9600" smtClean="0"/>
              <a:t>. </a:t>
            </a:r>
          </a:p>
          <a:p>
            <a:pPr>
              <a:buNone/>
            </a:pPr>
            <a:endParaRPr lang="en-US" sz="9600" dirty="0" smtClean="0"/>
          </a:p>
          <a:p>
            <a:pPr>
              <a:buNone/>
            </a:pPr>
            <a:endParaRPr lang="en-US" sz="9600" dirty="0" smtClean="0"/>
          </a:p>
          <a:p>
            <a:pPr>
              <a:buNone/>
            </a:pPr>
            <a:endParaRPr lang="en-US" sz="9600" dirty="0" smtClean="0"/>
          </a:p>
          <a:p>
            <a:pPr>
              <a:buNone/>
            </a:pPr>
            <a:endParaRPr lang="en-US" sz="9600" dirty="0" smtClean="0"/>
          </a:p>
          <a:p>
            <a:endParaRPr lang="en-US" sz="9600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4"/>
          </p:nvPr>
        </p:nvSpPr>
        <p:spPr>
          <a:xfrm>
            <a:off x="4953000" y="2613183"/>
            <a:ext cx="3733800" cy="2697750"/>
          </a:xfrm>
        </p:spPr>
        <p:txBody>
          <a:bodyPr/>
          <a:lstStyle/>
          <a:p>
            <a:r>
              <a:rPr lang="en-US" i="1" u="sng" dirty="0" smtClean="0"/>
              <a:t>Qualitative</a:t>
            </a:r>
            <a:r>
              <a:rPr lang="en-US" i="1" dirty="0" smtClean="0"/>
              <a:t> and </a:t>
            </a:r>
            <a:r>
              <a:rPr lang="en-US" i="1" u="sng" dirty="0" smtClean="0"/>
              <a:t>quantitative</a:t>
            </a:r>
            <a:r>
              <a:rPr lang="en-US" i="1" dirty="0" smtClean="0"/>
              <a:t> are two different kinds of </a:t>
            </a:r>
            <a:r>
              <a:rPr lang="en-US" i="1" u="sng" dirty="0" smtClean="0"/>
              <a:t>data</a:t>
            </a:r>
            <a:r>
              <a:rPr lang="en-US" i="1" dirty="0" smtClean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Since he did not </a:t>
            </a:r>
            <a:r>
              <a:rPr lang="en-US" i="1" u="sng" dirty="0" smtClean="0"/>
              <a:t>observe</a:t>
            </a:r>
            <a:r>
              <a:rPr lang="en-US" i="1" dirty="0" smtClean="0"/>
              <a:t> her car, John </a:t>
            </a:r>
            <a:r>
              <a:rPr lang="en-US" i="1" u="sng" dirty="0" smtClean="0"/>
              <a:t>inferred</a:t>
            </a:r>
            <a:r>
              <a:rPr lang="en-US" i="1" dirty="0" smtClean="0"/>
              <a:t> that Jane was not home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487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conjunctions = more complex writing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83358" y="1462527"/>
            <a:ext cx="180444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a</a:t>
            </a:r>
            <a:r>
              <a:rPr lang="en-US" sz="2000" dirty="0" smtClean="0">
                <a:latin typeface="+mj-lt"/>
              </a:rPr>
              <a:t>fter</a:t>
            </a:r>
          </a:p>
          <a:p>
            <a:r>
              <a:rPr lang="en-US" sz="2000" dirty="0" smtClean="0">
                <a:latin typeface="+mj-lt"/>
              </a:rPr>
              <a:t>although</a:t>
            </a:r>
          </a:p>
          <a:p>
            <a:r>
              <a:rPr lang="en-US" sz="2000" dirty="0" smtClean="0">
                <a:latin typeface="+mj-lt"/>
              </a:rPr>
              <a:t>as </a:t>
            </a:r>
          </a:p>
          <a:p>
            <a:r>
              <a:rPr lang="en-US" sz="2000" dirty="0" smtClean="0">
                <a:latin typeface="+mj-lt"/>
              </a:rPr>
              <a:t>also</a:t>
            </a:r>
          </a:p>
          <a:p>
            <a:r>
              <a:rPr lang="en-US" sz="2000" dirty="0" smtClean="0">
                <a:latin typeface="+mj-lt"/>
              </a:rPr>
              <a:t>additionally </a:t>
            </a:r>
          </a:p>
          <a:p>
            <a:r>
              <a:rPr lang="en-US" sz="2000" dirty="0" smtClean="0">
                <a:latin typeface="+mj-lt"/>
              </a:rPr>
              <a:t>as long as </a:t>
            </a:r>
          </a:p>
          <a:p>
            <a:r>
              <a:rPr lang="en-US" sz="2000" dirty="0" smtClean="0">
                <a:latin typeface="+mj-lt"/>
              </a:rPr>
              <a:t>because</a:t>
            </a:r>
          </a:p>
          <a:p>
            <a:r>
              <a:rPr lang="en-US" sz="2000" dirty="0" smtClean="0">
                <a:latin typeface="+mj-lt"/>
              </a:rPr>
              <a:t>before</a:t>
            </a:r>
          </a:p>
          <a:p>
            <a:r>
              <a:rPr lang="en-US" sz="2000" dirty="0" smtClean="0">
                <a:latin typeface="+mj-lt"/>
              </a:rPr>
              <a:t>besides</a:t>
            </a:r>
          </a:p>
          <a:p>
            <a:r>
              <a:rPr lang="en-US" sz="2000" dirty="0" smtClean="0">
                <a:latin typeface="+mj-lt"/>
              </a:rPr>
              <a:t>causes</a:t>
            </a:r>
          </a:p>
          <a:p>
            <a:r>
              <a:rPr lang="en-US" sz="2000" dirty="0" smtClean="0">
                <a:latin typeface="+mj-lt"/>
              </a:rPr>
              <a:t>determines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87803" y="1462527"/>
            <a:ext cx="18748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finally</a:t>
            </a:r>
          </a:p>
          <a:p>
            <a:r>
              <a:rPr lang="en-US" sz="2000" dirty="0" smtClean="0">
                <a:latin typeface="+mj-lt"/>
              </a:rPr>
              <a:t>how </a:t>
            </a:r>
          </a:p>
          <a:p>
            <a:r>
              <a:rPr lang="en-US" sz="2000" dirty="0" smtClean="0">
                <a:latin typeface="+mj-lt"/>
              </a:rPr>
              <a:t>hence</a:t>
            </a:r>
          </a:p>
          <a:p>
            <a:r>
              <a:rPr lang="en-US" sz="2000" dirty="0" smtClean="0">
                <a:latin typeface="+mj-lt"/>
              </a:rPr>
              <a:t>however</a:t>
            </a:r>
          </a:p>
          <a:p>
            <a:r>
              <a:rPr lang="en-US" sz="2000" dirty="0" smtClean="0">
                <a:latin typeface="+mj-lt"/>
              </a:rPr>
              <a:t>in comparison</a:t>
            </a:r>
          </a:p>
          <a:p>
            <a:r>
              <a:rPr lang="en-US" sz="2000" dirty="0" smtClean="0">
                <a:latin typeface="+mj-lt"/>
              </a:rPr>
              <a:t>in contrast</a:t>
            </a:r>
          </a:p>
          <a:p>
            <a:r>
              <a:rPr lang="en-US" sz="2000" dirty="0" smtClean="0">
                <a:latin typeface="+mj-lt"/>
              </a:rPr>
              <a:t>instead</a:t>
            </a:r>
          </a:p>
          <a:p>
            <a:r>
              <a:rPr lang="en-US" sz="2000" dirty="0" smtClean="0">
                <a:latin typeface="+mj-lt"/>
              </a:rPr>
              <a:t>in order</a:t>
            </a:r>
          </a:p>
          <a:p>
            <a:r>
              <a:rPr lang="en-US" sz="2000" dirty="0" smtClean="0">
                <a:latin typeface="+mj-lt"/>
              </a:rPr>
              <a:t>in case</a:t>
            </a:r>
          </a:p>
          <a:p>
            <a:r>
              <a:rPr lang="en-US" sz="2000" dirty="0" smtClean="0">
                <a:latin typeface="+mj-lt"/>
              </a:rPr>
              <a:t>once</a:t>
            </a:r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6397360" y="1493304"/>
            <a:ext cx="128466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therefore</a:t>
            </a:r>
          </a:p>
          <a:p>
            <a:r>
              <a:rPr lang="en-US" sz="2000" dirty="0" smtClean="0">
                <a:latin typeface="+mj-lt"/>
              </a:rPr>
              <a:t>thus</a:t>
            </a:r>
          </a:p>
          <a:p>
            <a:r>
              <a:rPr lang="en-US" sz="2000" dirty="0" smtClean="0">
                <a:latin typeface="+mj-lt"/>
              </a:rPr>
              <a:t>unless </a:t>
            </a:r>
          </a:p>
          <a:p>
            <a:r>
              <a:rPr lang="en-US" sz="2000" dirty="0" smtClean="0">
                <a:latin typeface="+mj-lt"/>
              </a:rPr>
              <a:t>until</a:t>
            </a:r>
          </a:p>
          <a:p>
            <a:r>
              <a:rPr lang="en-US" sz="2000" dirty="0" smtClean="0">
                <a:latin typeface="+mj-lt"/>
              </a:rPr>
              <a:t>whereas whether</a:t>
            </a:r>
          </a:p>
          <a:p>
            <a:r>
              <a:rPr lang="en-US" sz="2000" dirty="0" smtClean="0">
                <a:latin typeface="+mj-lt"/>
              </a:rPr>
              <a:t>what when where which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62687" y="1462527"/>
            <a:ext cx="139643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provided</a:t>
            </a:r>
          </a:p>
          <a:p>
            <a:r>
              <a:rPr lang="en-US" sz="2000" dirty="0" smtClean="0">
                <a:latin typeface="+mj-lt"/>
              </a:rPr>
              <a:t>rather than</a:t>
            </a:r>
          </a:p>
          <a:p>
            <a:r>
              <a:rPr lang="en-US" sz="2000" dirty="0" smtClean="0">
                <a:latin typeface="+mj-lt"/>
              </a:rPr>
              <a:t>since</a:t>
            </a:r>
          </a:p>
          <a:p>
            <a:r>
              <a:rPr lang="en-US" sz="2000" dirty="0" smtClean="0">
                <a:latin typeface="+mj-lt"/>
              </a:rPr>
              <a:t>so</a:t>
            </a:r>
          </a:p>
          <a:p>
            <a:r>
              <a:rPr lang="en-US" sz="2000" dirty="0" smtClean="0">
                <a:latin typeface="+mj-lt"/>
              </a:rPr>
              <a:t>similarly</a:t>
            </a:r>
          </a:p>
          <a:p>
            <a:r>
              <a:rPr lang="en-US" sz="2000" dirty="0" smtClean="0">
                <a:latin typeface="+mj-lt"/>
              </a:rPr>
              <a:t>still</a:t>
            </a:r>
          </a:p>
          <a:p>
            <a:r>
              <a:rPr lang="en-US" sz="2000" dirty="0" smtClean="0">
                <a:latin typeface="+mj-lt"/>
              </a:rPr>
              <a:t>than</a:t>
            </a:r>
          </a:p>
          <a:p>
            <a:r>
              <a:rPr lang="en-US" sz="2000" dirty="0" smtClean="0">
                <a:latin typeface="+mj-lt"/>
              </a:rPr>
              <a:t>then</a:t>
            </a:r>
          </a:p>
          <a:p>
            <a:r>
              <a:rPr lang="en-US" sz="2000" dirty="0" smtClean="0">
                <a:latin typeface="+mj-lt"/>
              </a:rPr>
              <a:t>that </a:t>
            </a:r>
          </a:p>
          <a:p>
            <a:r>
              <a:rPr lang="en-US" sz="2000" dirty="0" smtClean="0">
                <a:latin typeface="+mj-lt"/>
              </a:rPr>
              <a:t>though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5833</TotalTime>
  <Words>442</Words>
  <Application>Microsoft Macintosh PowerPoint</Application>
  <PresentationFormat>On-screen Show (4:3)</PresentationFormat>
  <Paragraphs>133</Paragraphs>
  <Slides>7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Equity</vt:lpstr>
      <vt:lpstr>Assignment Expectations</vt:lpstr>
      <vt:lpstr>All Work</vt:lpstr>
      <vt:lpstr>Vocabulary: definitions</vt:lpstr>
      <vt:lpstr>example definitions</vt:lpstr>
      <vt:lpstr>Vocabulary: assertions</vt:lpstr>
      <vt:lpstr>example assertions</vt:lpstr>
      <vt:lpstr>conjunctions = more complex writing</vt:lpstr>
    </vt:vector>
  </TitlesOfParts>
  <Company>WUSD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Assignment Expectations</dc:title>
  <dc:creator>Marybeth Fenton</dc:creator>
  <cp:lastModifiedBy>Marybeth Fenton</cp:lastModifiedBy>
  <cp:revision>45</cp:revision>
  <dcterms:created xsi:type="dcterms:W3CDTF">2013-10-08T15:10:50Z</dcterms:created>
  <dcterms:modified xsi:type="dcterms:W3CDTF">2013-10-09T16:09:37Z</dcterms:modified>
</cp:coreProperties>
</file>