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12"/>
  </p:notesMasterIdLst>
  <p:sldIdLst>
    <p:sldId id="294" r:id="rId2"/>
    <p:sldId id="297" r:id="rId3"/>
    <p:sldId id="275" r:id="rId4"/>
    <p:sldId id="308" r:id="rId5"/>
    <p:sldId id="312" r:id="rId6"/>
    <p:sldId id="310" r:id="rId7"/>
    <p:sldId id="277" r:id="rId8"/>
    <p:sldId id="311" r:id="rId9"/>
    <p:sldId id="303" r:id="rId10"/>
    <p:sldId id="302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75" autoAdjust="0"/>
  </p:normalViewPr>
  <p:slideViewPr>
    <p:cSldViewPr>
      <p:cViewPr varScale="1">
        <p:scale>
          <a:sx n="123" d="100"/>
          <a:sy n="123" d="100"/>
        </p:scale>
        <p:origin x="-96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414972C4-0196-46F2-9424-E7478B40E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68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B8B015-737B-4A30-AEF0-0077F742068C}" type="slidenum">
              <a:rPr lang="en-US">
                <a:latin typeface="Arial" charset="0"/>
                <a:ea typeface="ＭＳ Ｐゴシック" charset="0"/>
                <a:cs typeface="ＭＳ Ｐゴシック" charset="0"/>
              </a:rPr>
              <a:pPr/>
              <a:t>1</a:t>
            </a:fld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A2C4FA-2C0A-4BC5-9947-674581DDBFA8}" type="slidenum">
              <a:rPr lang="en-US">
                <a:latin typeface="Arial" charset="0"/>
                <a:ea typeface="ＭＳ Ｐゴシック" charset="0"/>
                <a:cs typeface="ＭＳ Ｐゴシック" charset="0"/>
              </a:rPr>
              <a:pPr/>
              <a:t>2</a:t>
            </a:fld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E81C3-E185-4CDF-B025-53D5B027C773}" type="slidenum">
              <a:rPr lang="en-US">
                <a:latin typeface="Arial" charset="0"/>
                <a:ea typeface="ＭＳ Ｐゴシック" charset="0"/>
                <a:cs typeface="ＭＳ Ｐゴシック" charset="0"/>
              </a:rPr>
              <a:pPr/>
              <a:t>3</a:t>
            </a:fld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64D194-86FC-46DD-B237-27CF5F616B3C}" type="slidenum">
              <a:rPr lang="en-US">
                <a:latin typeface="Arial" charset="0"/>
                <a:ea typeface="ＭＳ Ｐゴシック" charset="0"/>
                <a:cs typeface="ＭＳ Ｐゴシック" charset="0"/>
              </a:rPr>
              <a:pPr/>
              <a:t>4</a:t>
            </a:fld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E81C3-E185-4CDF-B025-53D5B027C773}" type="slidenum">
              <a:rPr lang="en-US">
                <a:latin typeface="Arial" charset="0"/>
                <a:ea typeface="ＭＳ Ｐゴシック" charset="0"/>
                <a:cs typeface="ＭＳ Ｐゴシック" charset="0"/>
              </a:rPr>
              <a:pPr/>
              <a:t>6</a:t>
            </a:fld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0" hangingPunct="0"/>
            <a:r>
              <a:rPr lang="en-US" sz="1200" dirty="0" smtClean="0"/>
              <a:t>Coupled transpor</a:t>
            </a:r>
            <a:r>
              <a:rPr lang="en-US" sz="1200" baseline="0" dirty="0" smtClean="0"/>
              <a:t>t </a:t>
            </a:r>
            <a:r>
              <a:rPr lang="en-US" sz="1200" dirty="0" smtClean="0"/>
              <a:t>uses a molecule going </a:t>
            </a:r>
            <a:r>
              <a:rPr lang="en-US" sz="1200" b="1" dirty="0" smtClean="0">
                <a:solidFill>
                  <a:srgbClr val="1F0769"/>
                </a:solidFill>
              </a:rPr>
              <a:t>down</a:t>
            </a:r>
            <a:r>
              <a:rPr lang="en-US" sz="1200" dirty="0" smtClean="0"/>
              <a:t> the gradient to transport another</a:t>
            </a:r>
            <a:r>
              <a:rPr lang="en-US" sz="1200" baseline="0" dirty="0" smtClean="0"/>
              <a:t>  </a:t>
            </a:r>
            <a:r>
              <a:rPr lang="en-US" sz="1200" b="1" dirty="0" smtClean="0">
                <a:solidFill>
                  <a:srgbClr val="1F0769"/>
                </a:solidFill>
              </a:rPr>
              <a:t>against</a:t>
            </a:r>
            <a:r>
              <a:rPr lang="en-US" sz="1200" dirty="0" smtClean="0"/>
              <a:t> the gradient</a:t>
            </a:r>
          </a:p>
          <a:p>
            <a:pPr eaLnBrk="0" hangingPunct="0"/>
            <a:r>
              <a:rPr lang="en-US" sz="1200" dirty="0" smtClean="0"/>
              <a:t>  </a:t>
            </a:r>
            <a:endParaRPr 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5FBA8-20FD-4902-9AF5-1F2E2019DE99}" type="slidenum">
              <a:rPr lang="en-US">
                <a:latin typeface="Arial" charset="0"/>
                <a:ea typeface="ＭＳ Ｐゴシック" charset="0"/>
                <a:cs typeface="ＭＳ Ｐゴシック" charset="0"/>
              </a:rPr>
              <a:pPr/>
              <a:t>7</a:t>
            </a:fld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5FBA8-20FD-4902-9AF5-1F2E2019DE99}" type="slidenum">
              <a:rPr lang="en-US">
                <a:latin typeface="Arial" charset="0"/>
                <a:ea typeface="ＭＳ Ｐゴシック" charset="0"/>
                <a:cs typeface="ＭＳ Ｐゴシック" charset="0"/>
              </a:rPr>
              <a:pPr/>
              <a:t>8</a:t>
            </a:fld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2" y="1904999"/>
            <a:ext cx="6938963" cy="1582271"/>
          </a:xfrm>
        </p:spPr>
        <p:txBody>
          <a:bodyPr anchor="b" anchorCtr="0"/>
          <a:lstStyle>
            <a:lvl1pPr>
              <a:lnSpc>
                <a:spcPct val="95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3487271"/>
            <a:ext cx="6938961" cy="114300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5715000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5715000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5715000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0FF8CFF7-E5D5-4DE1-80B5-8800B73351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686766"/>
            <a:ext cx="7315200" cy="400705"/>
          </a:xfrm>
          <a:prstGeom prst="rect">
            <a:avLst/>
          </a:prstGeom>
        </p:spPr>
      </p:pic>
      <p:pic>
        <p:nvPicPr>
          <p:cNvPr id="10" name="Picture 9" descr="coverAccentT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619136"/>
            <a:ext cx="7315200" cy="39138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754083" y="673398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754083" y="5636584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4169" y="5636584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4169" y="673398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1121" y="914400"/>
            <a:ext cx="3108960" cy="4815841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500"/>
              </a:spcBef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C12476-8DFB-48D4-A754-E753DFEEAE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" descr="caption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752600" y="565897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752600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412824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8450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780826"/>
            <a:ext cx="45720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8C040-7F32-4E75-8B42-62BEABABBC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</p:spTree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93402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7649" y="4128247"/>
            <a:ext cx="742950" cy="361950"/>
          </a:xfrm>
          <a:prstGeom prst="rect">
            <a:avLst/>
          </a:prstGeom>
          <a:noFill/>
        </p:spPr>
      </p:pic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93402" y="56589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7649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8C040-7F32-4E75-8B42-62BEABABBC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912659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084294"/>
            <a:ext cx="7543800" cy="3639670"/>
          </a:xfrm>
        </p:spPr>
        <p:txBody>
          <a:bodyPr vert="eaVert"/>
          <a:lstStyle>
            <a:lvl5pPr>
              <a:defRPr/>
            </a:lvl5pPr>
            <a:lvl6pPr marL="2286000">
              <a:defRPr/>
            </a:lvl6pPr>
            <a:lvl7pPr marL="2286000">
              <a:defRPr/>
            </a:lvl7pPr>
            <a:lvl8pPr marL="2286000">
              <a:defRPr/>
            </a:lvl8pPr>
            <a:lvl9pPr marL="22860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53B22-CBE8-48FE-9E04-0A3EC24914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922048"/>
            <a:ext cx="1676400" cy="4814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22048"/>
            <a:ext cx="5638800" cy="481488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2BE72-BC79-4A08-898F-2996D82232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122" name="Picture 2" descr="vertical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6225" y="860612"/>
            <a:ext cx="247364" cy="49377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D58338-11AD-4FB5-AC41-88B2A2F925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519" y="4038600"/>
            <a:ext cx="6938963" cy="1174376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5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520" y="5212977"/>
            <a:ext cx="6938961" cy="77544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6214969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6214969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214969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0AA8C040-7F32-4E75-8B42-62BEABABBC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915801"/>
            <a:ext cx="7315200" cy="400705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188720" y="1004455"/>
            <a:ext cx="6766560" cy="2729345"/>
          </a:xfrm>
          <a:solidFill>
            <a:schemeClr val="bg2"/>
          </a:solidFill>
          <a:ln w="127000">
            <a:solidFill>
              <a:schemeClr val="tx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2" y="1904998"/>
            <a:ext cx="6938964" cy="158227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12" y="3487271"/>
            <a:ext cx="6938960" cy="11430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SzPct val="100000"/>
              <a:buFont typeface="Wingdings" pitchFamily="2" charset="2"/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8BB66F-591E-4106-9D5F-8E7B592A08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6" name="Picture 2" descr="SectionAccent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18488"/>
            <a:ext cx="7315200" cy="356382"/>
          </a:xfrm>
          <a:prstGeom prst="rect">
            <a:avLst/>
          </a:prstGeom>
          <a:noFill/>
        </p:spPr>
      </p:pic>
      <p:pic>
        <p:nvPicPr>
          <p:cNvPr id="1027" name="Picture 3" descr="SectionAccent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690872"/>
            <a:ext cx="7315200" cy="3563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6106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5013" indent="-282575">
              <a:defRPr sz="1800"/>
            </a:lvl7pPr>
            <a:lvl8pPr marL="2287588" indent="-282575">
              <a:defRPr sz="1800"/>
            </a:lvl8pPr>
            <a:lvl9pPr marL="2568575" indent="-2809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171A4-00CC-4B0A-A0B8-525618341C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4163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9006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6106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560CA-3B1E-43E5-9C97-A58DB31F5A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0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7775" y="2686050"/>
            <a:ext cx="2609850" cy="133350"/>
          </a:xfrm>
          <a:prstGeom prst="rect">
            <a:avLst/>
          </a:prstGeom>
          <a:noFill/>
        </p:spPr>
      </p:pic>
      <p:pic>
        <p:nvPicPr>
          <p:cNvPr id="12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5681" y="2686050"/>
            <a:ext cx="2609850" cy="133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2114E3-C3F7-4D6D-8A54-C30874BC02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D019B-3795-4C0D-83AE-629E155123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106" y="914400"/>
            <a:ext cx="3429000" cy="4815841"/>
          </a:xfrm>
        </p:spPr>
        <p:txBody>
          <a:bodyPr>
            <a:normAutofit/>
          </a:bodyPr>
          <a:lstStyle>
            <a:lvl1pPr marL="341313" indent="-341313">
              <a:defRPr sz="2200"/>
            </a:lvl1pPr>
            <a:lvl2pPr marL="631825" indent="-284163">
              <a:defRPr sz="2000"/>
            </a:lvl2pPr>
            <a:lvl3pPr marL="914400" indent="-284163">
              <a:defRPr sz="1800"/>
            </a:lvl3pPr>
            <a:lvl4pPr marL="1196975" indent="-284163">
              <a:defRPr sz="1800"/>
            </a:lvl4pPr>
            <a:lvl5pPr marL="1487488" indent="-284163">
              <a:defRPr sz="1800"/>
            </a:lvl5pPr>
            <a:lvl6pPr marL="1770063" indent="-284163">
              <a:defRPr sz="1800"/>
            </a:lvl6pPr>
            <a:lvl7pPr marL="2060575" indent="-284163">
              <a:defRPr sz="1800"/>
            </a:lvl7pPr>
            <a:lvl8pPr marL="2344738" indent="-284163">
              <a:defRPr sz="1800"/>
            </a:lvl8pPr>
            <a:lvl9pPr marL="2627313" indent="-2841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136CD-A3A6-4945-A5CF-D295D3832B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4" name="Picture 2" descr="caption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Edging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38100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84294"/>
            <a:ext cx="6949440" cy="363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118412"/>
            <a:ext cx="2133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18412"/>
            <a:ext cx="2895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118412"/>
            <a:ext cx="4572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AA8C040-7F32-4E75-8B42-62BEABABBC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SzPct val="100000"/>
        <a:buFont typeface="Wingdings" pitchFamily="2" charset="2"/>
        <a:buChar char="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hyperlink" Target="http://highered.mcgraw-hill.com/sites/0072495855/student_view0/chapter2/animation__how_the_sodium_potassium_pump_works.html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hyperlink" Target="http://highered.mheducation.com/sites/0072495855/student_view0/chapter2/animation__how_the_sodium_potassium_pump_works.html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cgraw-hill.com/olcweb/cgi/pluginpop.cgi?it=swf::535::535::/sites/dl/free/0072437316/120068/bio02.swf::Endocytosis%20and%20Exocytosis" TargetMode="External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4.png"/><Relationship Id="rId5" Type="http://schemas.openxmlformats.org/officeDocument/2006/relationships/image" Target="../media/image27.png"/><Relationship Id="rId6" Type="http://schemas.openxmlformats.org/officeDocument/2006/relationships/hyperlink" Target="http://highered.mcgraw-hill.com/sites/9834092339/student_view0/chapter5/endocytosis_and_exocytosis.html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hyperlink" Target="http://www.exploratorium.edu/imaging_station/gallery.php?Asset=Human%20granulocytes%20-%20phagocytosis,%20movie%203&amp;Group=&amp;Category=Blood%20Cells&amp;Section=Introduction" TargetMode="External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209800"/>
            <a:ext cx="79470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Rectangle 5"/>
          <p:cNvSpPr>
            <a:spLocks noChangeArrowheads="1"/>
          </p:cNvSpPr>
          <p:nvPr/>
        </p:nvSpPr>
        <p:spPr bwMode="auto">
          <a:xfrm>
            <a:off x="827584" y="404664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rgbClr val="534239"/>
                </a:solidFill>
              </a:rPr>
              <a:t>Negative effects of </a:t>
            </a:r>
            <a:r>
              <a:rPr lang="en-US" sz="2800" b="1" dirty="0" smtClean="0">
                <a:solidFill>
                  <a:srgbClr val="534239"/>
                </a:solidFill>
              </a:rPr>
              <a:t>diffusion</a:t>
            </a:r>
            <a:endParaRPr lang="en-US" sz="2800" b="1" dirty="0">
              <a:solidFill>
                <a:srgbClr val="53423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10668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Freshwater:</a:t>
            </a:r>
          </a:p>
          <a:p>
            <a:r>
              <a:rPr lang="en-US" sz="2000" i="1" dirty="0" smtClean="0"/>
              <a:t>   Too much water in</a:t>
            </a:r>
          </a:p>
          <a:p>
            <a:r>
              <a:rPr lang="en-US" sz="2000" i="1" dirty="0" smtClean="0"/>
              <a:t>   Loss of solute (ions)</a:t>
            </a:r>
            <a:endParaRPr lang="en-US" sz="2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10668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Marine:</a:t>
            </a:r>
          </a:p>
          <a:p>
            <a:r>
              <a:rPr lang="en-US" sz="2000" i="1" dirty="0" smtClean="0"/>
              <a:t>   Loss of water</a:t>
            </a:r>
          </a:p>
          <a:p>
            <a:r>
              <a:rPr lang="en-US" sz="2000" i="1" dirty="0" smtClean="0"/>
              <a:t>  Too much solute (ions)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7829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506788"/>
            <a:ext cx="3435350" cy="33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0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31763"/>
            <a:ext cx="4033838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1" name="TextBox 7"/>
          <p:cNvSpPr txBox="1">
            <a:spLocks noChangeArrowheads="1"/>
          </p:cNvSpPr>
          <p:nvPr/>
        </p:nvSpPr>
        <p:spPr bwMode="auto">
          <a:xfrm>
            <a:off x="685800" y="2590800"/>
            <a:ext cx="31908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solidFill>
                  <a:srgbClr val="1F0769"/>
                </a:solidFill>
              </a:rPr>
              <a:t>Golgi complex </a:t>
            </a:r>
          </a:p>
          <a:p>
            <a:pPr eaLnBrk="0" hangingPunct="0"/>
            <a:r>
              <a:rPr lang="en-US">
                <a:solidFill>
                  <a:srgbClr val="1F0769"/>
                </a:solidFill>
              </a:rPr>
              <a:t>  vessicles </a:t>
            </a:r>
          </a:p>
          <a:p>
            <a:pPr eaLnBrk="0" hangingPunct="0"/>
            <a:r>
              <a:rPr lang="en-US">
                <a:solidFill>
                  <a:srgbClr val="1F0769"/>
                </a:solidFill>
              </a:rPr>
              <a:t>  secrete cell products</a:t>
            </a:r>
          </a:p>
          <a:p>
            <a:pPr eaLnBrk="0" hangingPunct="0"/>
            <a:r>
              <a:rPr lang="en-US">
                <a:solidFill>
                  <a:srgbClr val="1F0769"/>
                </a:solidFill>
              </a:rPr>
              <a:t>  (i.e proteins) </a:t>
            </a:r>
          </a:p>
          <a:p>
            <a:pPr eaLnBrk="0" hangingPunct="0"/>
            <a:r>
              <a:rPr lang="en-US">
                <a:solidFill>
                  <a:srgbClr val="1F0769"/>
                </a:solidFill>
              </a:rPr>
              <a:t>  via exocytosis</a:t>
            </a:r>
          </a:p>
        </p:txBody>
      </p:sp>
      <p:cxnSp>
        <p:nvCxnSpPr>
          <p:cNvPr id="77832" name="Straight Arrow Connector 22"/>
          <p:cNvCxnSpPr>
            <a:cxnSpLocks noChangeShapeType="1"/>
          </p:cNvCxnSpPr>
          <p:nvPr/>
        </p:nvCxnSpPr>
        <p:spPr bwMode="auto">
          <a:xfrm flipV="1">
            <a:off x="2438400" y="2209800"/>
            <a:ext cx="2286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7833" name="Straight Arrow Connector 24"/>
          <p:cNvCxnSpPr>
            <a:cxnSpLocks noChangeShapeType="1"/>
          </p:cNvCxnSpPr>
          <p:nvPr/>
        </p:nvCxnSpPr>
        <p:spPr bwMode="auto">
          <a:xfrm>
            <a:off x="2514600" y="3200400"/>
            <a:ext cx="26670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848" y="1340768"/>
            <a:ext cx="556651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980728"/>
            <a:ext cx="2376264" cy="5509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 smtClean="0"/>
          </a:p>
          <a:p>
            <a:r>
              <a:rPr lang="en-US" sz="2200" dirty="0" smtClean="0"/>
              <a:t>Soil </a:t>
            </a:r>
            <a:r>
              <a:rPr lang="en-US" sz="2200" dirty="0" smtClean="0"/>
              <a:t>contains a lot of solute</a:t>
            </a:r>
            <a:endParaRPr lang="en-US" sz="2200" i="1" dirty="0" smtClean="0"/>
          </a:p>
          <a:p>
            <a:endParaRPr lang="en-US" sz="1000" dirty="0" smtClean="0"/>
          </a:p>
          <a:p>
            <a:r>
              <a:rPr lang="en-US" sz="2200" dirty="0"/>
              <a:t>P</a:t>
            </a:r>
            <a:r>
              <a:rPr lang="en-US" sz="2200" dirty="0" smtClean="0"/>
              <a:t>lants would </a:t>
            </a:r>
            <a:r>
              <a:rPr lang="en-US" sz="2200" b="1" dirty="0" smtClean="0"/>
              <a:t>lose</a:t>
            </a:r>
            <a:r>
              <a:rPr lang="en-US" sz="2200" dirty="0" smtClean="0"/>
              <a:t> water from their root cells in most </a:t>
            </a:r>
            <a:r>
              <a:rPr lang="en-US" sz="2200" dirty="0" smtClean="0"/>
              <a:t>circumstances, compromising continuous movement </a:t>
            </a:r>
            <a:r>
              <a:rPr lang="en-US" sz="2200" dirty="0" smtClean="0"/>
              <a:t>of water through the plant for photosynthesis, transpiration</a:t>
            </a:r>
            <a:endParaRPr lang="en-US" sz="2200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27584" y="404664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rgbClr val="534239"/>
                </a:solidFill>
              </a:rPr>
              <a:t>Negative effects of </a:t>
            </a:r>
            <a:r>
              <a:rPr lang="en-US" sz="2800" b="1" dirty="0" smtClean="0">
                <a:solidFill>
                  <a:srgbClr val="534239"/>
                </a:solidFill>
              </a:rPr>
              <a:t>diffusion</a:t>
            </a:r>
            <a:endParaRPr lang="en-US" sz="2800" b="1" dirty="0">
              <a:solidFill>
                <a:srgbClr val="53423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168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3728" y="2204864"/>
            <a:ext cx="5256584" cy="394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Rectangle 8"/>
          <p:cNvSpPr>
            <a:spLocks noChangeArrowheads="1"/>
          </p:cNvSpPr>
          <p:nvPr/>
        </p:nvSpPr>
        <p:spPr bwMode="auto">
          <a:xfrm>
            <a:off x="625475" y="6400800"/>
            <a:ext cx="8518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u="sng">
                <a:solidFill>
                  <a:srgbClr val="0000FF"/>
                </a:solidFill>
                <a:latin typeface="Times New Roman" charset="0"/>
                <a:hlinkClick r:id="rId4"/>
              </a:rPr>
              <a:t>http://highered.mcgraw-hill.com/sites/0072495855/student_view0/chapter2/animation__how_the_sodium_potassium_pump_works.html</a:t>
            </a:r>
            <a:endParaRPr lang="en-US">
              <a:latin typeface="Times New Roman" charset="0"/>
            </a:endParaRPr>
          </a:p>
        </p:txBody>
      </p:sp>
      <p:sp>
        <p:nvSpPr>
          <p:cNvPr id="71688" name="TextBox 8"/>
          <p:cNvSpPr txBox="1">
            <a:spLocks noChangeArrowheads="1"/>
          </p:cNvSpPr>
          <p:nvPr/>
        </p:nvSpPr>
        <p:spPr bwMode="auto">
          <a:xfrm>
            <a:off x="6477000" y="2057400"/>
            <a:ext cx="1846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1800" dirty="0"/>
          </a:p>
          <a:p>
            <a:pPr eaLnBrk="0" hangingPunct="0"/>
            <a:endParaRPr lang="en-US" sz="1800" dirty="0"/>
          </a:p>
          <a:p>
            <a:pPr eaLnBrk="0" hangingPunct="0"/>
            <a:r>
              <a:rPr lang="en-US" sz="1800" dirty="0" smtClean="0"/>
              <a:t>  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685800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Solution? </a:t>
            </a:r>
            <a:r>
              <a:rPr lang="en-US" dirty="0" smtClean="0"/>
              <a:t>Move water or solute (or both) </a:t>
            </a:r>
            <a:r>
              <a:rPr lang="en-US" b="1" dirty="0" smtClean="0"/>
              <a:t>against </a:t>
            </a:r>
            <a:r>
              <a:rPr lang="en-US" b="1" dirty="0"/>
              <a:t>(up) </a:t>
            </a:r>
            <a:r>
              <a:rPr lang="en-US" dirty="0"/>
              <a:t>the </a:t>
            </a:r>
            <a:r>
              <a:rPr lang="en-US" dirty="0" smtClean="0"/>
              <a:t>  concentration gradient, faster than they diffuse down</a:t>
            </a:r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4" name="Explosion 1 3"/>
          <p:cNvSpPr/>
          <p:nvPr/>
        </p:nvSpPr>
        <p:spPr>
          <a:xfrm>
            <a:off x="3200400" y="1828800"/>
            <a:ext cx="1872208" cy="1440160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79912" y="2348880"/>
            <a:ext cx="767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ATP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z="20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9640" name="TextBox 8"/>
          <p:cNvSpPr txBox="1">
            <a:spLocks noChangeArrowheads="1"/>
          </p:cNvSpPr>
          <p:nvPr/>
        </p:nvSpPr>
        <p:spPr bwMode="auto">
          <a:xfrm>
            <a:off x="701675" y="334963"/>
            <a:ext cx="804678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dirty="0" smtClean="0"/>
              <a:t>aka Active transport</a:t>
            </a:r>
            <a:r>
              <a:rPr lang="en-US" dirty="0" smtClean="0"/>
              <a:t>:  </a:t>
            </a:r>
            <a:r>
              <a:rPr lang="en-US" dirty="0"/>
              <a:t>cells expend </a:t>
            </a:r>
            <a:r>
              <a:rPr lang="en-US" dirty="0" smtClean="0"/>
              <a:t>energy to move molecules </a:t>
            </a:r>
            <a:r>
              <a:rPr lang="en-US" dirty="0"/>
              <a:t>up (against) </a:t>
            </a:r>
            <a:r>
              <a:rPr lang="en-US" dirty="0" smtClean="0"/>
              <a:t>the </a:t>
            </a:r>
            <a:r>
              <a:rPr lang="en-US" dirty="0"/>
              <a:t>concentration gradient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524000"/>
            <a:ext cx="6221980" cy="4288721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907704" y="5877272"/>
            <a:ext cx="2439888" cy="400110"/>
          </a:xfrm>
          <a:prstGeom prst="rect">
            <a:avLst/>
          </a:prstGeom>
          <a:solidFill>
            <a:srgbClr val="E1C491"/>
          </a:solidFill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p</a:t>
            </a:r>
            <a:r>
              <a:rPr lang="en-US" sz="2000" dirty="0" smtClean="0">
                <a:solidFill>
                  <a:srgbClr val="000090"/>
                </a:solidFill>
              </a:rPr>
              <a:t>assive = no ATP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36096" y="5877272"/>
            <a:ext cx="2232248" cy="400110"/>
          </a:xfrm>
          <a:prstGeom prst="rect">
            <a:avLst/>
          </a:prstGeom>
          <a:solidFill>
            <a:srgbClr val="E1C491"/>
          </a:solidFill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</a:t>
            </a:r>
            <a:r>
              <a:rPr lang="en-US" sz="2000" dirty="0" smtClean="0">
                <a:solidFill>
                  <a:srgbClr val="000090"/>
                </a:solidFill>
              </a:rPr>
              <a:t>ctive = ATP used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68144" y="4797152"/>
            <a:ext cx="766556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high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27784" y="1772816"/>
            <a:ext cx="766556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high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72200" y="1412776"/>
            <a:ext cx="659155" cy="461665"/>
          </a:xfrm>
          <a:prstGeom prst="rect">
            <a:avLst/>
          </a:prstGeom>
          <a:solidFill>
            <a:srgbClr val="E1C491"/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low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99792" y="4581128"/>
            <a:ext cx="659155" cy="461665"/>
          </a:xfrm>
          <a:prstGeom prst="rect">
            <a:avLst/>
          </a:prstGeom>
          <a:solidFill>
            <a:srgbClr val="E1C491"/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low</a:t>
            </a:r>
            <a:endParaRPr lang="en-US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0" grpId="0"/>
      <p:bldP spid="38" grpId="0" animBg="1"/>
      <p:bldP spid="39" grpId="0" animBg="1"/>
      <p:bldP spid="40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548680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Arial"/>
                <a:cs typeface="Arial"/>
              </a:rPr>
              <a:t>EX</a:t>
            </a:r>
            <a:r>
              <a:rPr lang="en-US" dirty="0" smtClean="0">
                <a:latin typeface="Arial"/>
                <a:cs typeface="Arial"/>
              </a:rPr>
              <a:t>: </a:t>
            </a:r>
            <a:r>
              <a:rPr lang="en-US" b="1" dirty="0" smtClean="0">
                <a:latin typeface="Arial"/>
                <a:cs typeface="Arial"/>
              </a:rPr>
              <a:t>Cells </a:t>
            </a:r>
            <a:r>
              <a:rPr lang="en-US" b="1" dirty="0">
                <a:latin typeface="Arial"/>
                <a:cs typeface="Arial"/>
              </a:rPr>
              <a:t>of the roots of terrestrial plants </a:t>
            </a:r>
            <a:r>
              <a:rPr lang="en-US" dirty="0" smtClean="0">
                <a:latin typeface="Arial"/>
                <a:cs typeface="Arial"/>
              </a:rPr>
              <a:t>actively transport ions </a:t>
            </a:r>
            <a:r>
              <a:rPr lang="en-US" dirty="0">
                <a:latin typeface="Arial"/>
                <a:cs typeface="Arial"/>
              </a:rPr>
              <a:t>and minerals </a:t>
            </a:r>
            <a:r>
              <a:rPr lang="en-US" dirty="0" smtClean="0">
                <a:latin typeface="Arial"/>
                <a:cs typeface="Arial"/>
              </a:rPr>
              <a:t>into root cells, lowering their water </a:t>
            </a:r>
            <a:r>
              <a:rPr lang="en-US" dirty="0" smtClean="0">
                <a:latin typeface="Arial"/>
                <a:cs typeface="Arial"/>
              </a:rPr>
              <a:t>concentration/potential, causing </a:t>
            </a:r>
            <a:r>
              <a:rPr lang="en-US" dirty="0" smtClean="0">
                <a:latin typeface="Arial"/>
                <a:cs typeface="Arial"/>
              </a:rPr>
              <a:t>osmosis to move water continuously into the plant</a:t>
            </a:r>
            <a:endParaRPr lang="en-US" dirty="0">
              <a:latin typeface="Arial"/>
              <a:cs typeface="Arial"/>
            </a:endParaRPr>
          </a:p>
          <a:p>
            <a:endParaRPr lang="en-US" b="1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232770"/>
            <a:ext cx="4399684" cy="42446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8144" y="3068960"/>
            <a:ext cx="732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solute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7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060848"/>
            <a:ext cx="5275005" cy="2880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2132856"/>
            <a:ext cx="1872208" cy="1015663"/>
          </a:xfrm>
          <a:prstGeom prst="rect">
            <a:avLst/>
          </a:prstGeom>
          <a:noFill/>
          <a:ln>
            <a:solidFill>
              <a:srgbClr val="D89A2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D89A2F"/>
                </a:solidFill>
              </a:rPr>
              <a:t>Too much Na+ </a:t>
            </a:r>
            <a:r>
              <a:rPr lang="en-US" sz="2000" dirty="0" smtClean="0"/>
              <a:t>diffuses into cells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4038600"/>
            <a:ext cx="1656184" cy="7078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660066"/>
                </a:solidFill>
              </a:rPr>
              <a:t>Too little K+ </a:t>
            </a:r>
            <a:r>
              <a:rPr lang="en-US" sz="2000" dirty="0" smtClean="0"/>
              <a:t>stays in cells</a:t>
            </a: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475656" y="3501008"/>
            <a:ext cx="0" cy="1368152"/>
          </a:xfrm>
          <a:prstGeom prst="straightConnector1">
            <a:avLst/>
          </a:prstGeom>
          <a:ln w="76200" cmpd="sng">
            <a:solidFill>
              <a:srgbClr val="D89A2F">
                <a:alpha val="9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668344" y="2132856"/>
            <a:ext cx="0" cy="1800200"/>
          </a:xfrm>
          <a:prstGeom prst="straightConnector1">
            <a:avLst/>
          </a:prstGeom>
          <a:ln w="76200" cmpd="sng">
            <a:solidFill>
              <a:schemeClr val="accent6">
                <a:lumMod val="75000"/>
                <a:alpha val="9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6588224" y="2348880"/>
            <a:ext cx="8384" cy="1304528"/>
          </a:xfrm>
          <a:prstGeom prst="straightConnector1">
            <a:avLst/>
          </a:prstGeom>
          <a:ln w="28575" cmpd="sng">
            <a:solidFill>
              <a:schemeClr val="accent6">
                <a:lumMod val="75000"/>
                <a:alpha val="9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131840" y="2996952"/>
            <a:ext cx="0" cy="1008112"/>
          </a:xfrm>
          <a:prstGeom prst="straightConnector1">
            <a:avLst/>
          </a:prstGeom>
          <a:ln w="28575" cmpd="sng">
            <a:solidFill>
              <a:srgbClr val="D89A2F">
                <a:alpha val="9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47864" y="404664"/>
            <a:ext cx="5371256" cy="1200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o counter diffusion, cells use active transport to move both molecules against their gradient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57200" y="5867400"/>
            <a:ext cx="156675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hlinkClick r:id="rId4"/>
              </a:rPr>
              <a:t>M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hlinkClick r:id="rId4"/>
              </a:rPr>
              <a:t>cGraw Hill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71800" y="5445224"/>
            <a:ext cx="4392488" cy="830997"/>
          </a:xfrm>
          <a:prstGeom prst="rect">
            <a:avLst/>
          </a:prstGeom>
          <a:noFill/>
          <a:ln>
            <a:solidFill>
              <a:srgbClr val="56285A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6285A"/>
                </a:solidFill>
              </a:rPr>
              <a:t>2 K+ </a:t>
            </a:r>
            <a:r>
              <a:rPr lang="en-US" dirty="0" smtClean="0"/>
              <a:t>in &amp; </a:t>
            </a:r>
            <a:r>
              <a:rPr lang="en-US" dirty="0" smtClean="0">
                <a:solidFill>
                  <a:srgbClr val="D89A2F"/>
                </a:solidFill>
              </a:rPr>
              <a:t>3 Na+ </a:t>
            </a:r>
            <a:r>
              <a:rPr lang="en-US" dirty="0" smtClean="0"/>
              <a:t>out  per ATP</a:t>
            </a:r>
            <a:endParaRPr lang="en-US" b="1" dirty="0" smtClean="0"/>
          </a:p>
          <a:p>
            <a:r>
              <a:rPr lang="en-US" dirty="0"/>
              <a:t>a</a:t>
            </a:r>
            <a:r>
              <a:rPr lang="en-US" dirty="0" smtClean="0"/>
              <a:t>ka </a:t>
            </a:r>
            <a:r>
              <a:rPr lang="en-US" b="1" dirty="0" smtClean="0"/>
              <a:t>coupled transport</a:t>
            </a:r>
            <a:endParaRPr lang="en-US" b="1" dirty="0"/>
          </a:p>
        </p:txBody>
      </p:sp>
      <p:sp>
        <p:nvSpPr>
          <p:cNvPr id="31" name="Explosion 2 30"/>
          <p:cNvSpPr/>
          <p:nvPr/>
        </p:nvSpPr>
        <p:spPr>
          <a:xfrm rot="1610063">
            <a:off x="4268223" y="3964570"/>
            <a:ext cx="1020325" cy="1017090"/>
          </a:xfrm>
          <a:prstGeom prst="irregularSeal2">
            <a:avLst/>
          </a:prstGeom>
          <a:solidFill>
            <a:srgbClr val="D89A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80" name="TextBox 71679"/>
          <p:cNvSpPr txBox="1"/>
          <p:nvPr/>
        </p:nvSpPr>
        <p:spPr>
          <a:xfrm>
            <a:off x="4355976" y="4221088"/>
            <a:ext cx="767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ATP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1681" name="TextBox 71680"/>
          <p:cNvSpPr txBox="1"/>
          <p:nvPr/>
        </p:nvSpPr>
        <p:spPr>
          <a:xfrm>
            <a:off x="3491880" y="1628800"/>
            <a:ext cx="2476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</a:t>
            </a:r>
            <a:r>
              <a:rPr lang="en-US" sz="1600" dirty="0" smtClean="0"/>
              <a:t>xtracellular environment</a:t>
            </a:r>
            <a:endParaRPr lang="en-US" sz="1600" dirty="0"/>
          </a:p>
        </p:txBody>
      </p:sp>
      <p:sp>
        <p:nvSpPr>
          <p:cNvPr id="71682" name="TextBox 71681"/>
          <p:cNvSpPr txBox="1"/>
          <p:nvPr/>
        </p:nvSpPr>
        <p:spPr>
          <a:xfrm>
            <a:off x="3491880" y="4941168"/>
            <a:ext cx="2419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</a:t>
            </a:r>
            <a:r>
              <a:rPr lang="en-US" sz="1600" dirty="0" smtClean="0"/>
              <a:t>ntracellular environment</a:t>
            </a:r>
            <a:endParaRPr lang="en-US" sz="1600" dirty="0"/>
          </a:p>
        </p:txBody>
      </p:sp>
      <p:sp>
        <p:nvSpPr>
          <p:cNvPr id="71683" name="TextBox 71682"/>
          <p:cNvSpPr txBox="1"/>
          <p:nvPr/>
        </p:nvSpPr>
        <p:spPr>
          <a:xfrm>
            <a:off x="611560" y="476672"/>
            <a:ext cx="3328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EX: the </a:t>
            </a:r>
            <a:r>
              <a:rPr lang="en-US" b="1" dirty="0" smtClean="0"/>
              <a:t>sodium-potassium pump</a:t>
            </a:r>
            <a:endParaRPr lang="en-US" b="1" dirty="0"/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8244408" y="836712"/>
            <a:ext cx="1846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1800" dirty="0"/>
          </a:p>
          <a:p>
            <a:pPr eaLnBrk="0" hangingPunct="0"/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 animBg="1"/>
      <p:bldP spid="716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9552" y="6237312"/>
            <a:ext cx="7776864" cy="372602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hlinkClick r:id="rId3"/>
              </a:rPr>
              <a:t>http://highered.mcgraw-hill.com/olcweb/cgi/pluginpop.cgi?it=swf::535::535::/sites/dl/free/0072437316/120068/bio02.swf::Endocytosis%20and%20Exocytosis</a:t>
            </a:r>
            <a:endParaRPr lang="en-US" sz="1200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7578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2438400"/>
            <a:ext cx="5061231" cy="328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848" y="332656"/>
            <a:ext cx="480060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4" name="TextBox 8"/>
          <p:cNvSpPr txBox="1">
            <a:spLocks noChangeArrowheads="1"/>
          </p:cNvSpPr>
          <p:nvPr/>
        </p:nvSpPr>
        <p:spPr bwMode="auto">
          <a:xfrm>
            <a:off x="6588224" y="2204864"/>
            <a:ext cx="24415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000000"/>
                </a:solidFill>
              </a:rPr>
              <a:t>p</a:t>
            </a:r>
            <a:r>
              <a:rPr lang="en-US" sz="1800" i="1" dirty="0" smtClean="0">
                <a:solidFill>
                  <a:srgbClr val="000000"/>
                </a:solidFill>
              </a:rPr>
              <a:t>hagocytosis </a:t>
            </a:r>
            <a:r>
              <a:rPr lang="en-US" sz="1800" i="1" dirty="0">
                <a:solidFill>
                  <a:srgbClr val="000000"/>
                </a:solidFill>
              </a:rPr>
              <a:t>= solids</a:t>
            </a:r>
          </a:p>
          <a:p>
            <a:pPr eaLnBrk="0" hangingPunct="0"/>
            <a:r>
              <a:rPr lang="en-US" sz="1800" i="1" dirty="0">
                <a:solidFill>
                  <a:srgbClr val="000000"/>
                </a:solidFill>
              </a:rPr>
              <a:t>p</a:t>
            </a:r>
            <a:r>
              <a:rPr lang="en-US" sz="1800" i="1" dirty="0" smtClean="0">
                <a:solidFill>
                  <a:srgbClr val="000000"/>
                </a:solidFill>
              </a:rPr>
              <a:t>inocytosis </a:t>
            </a:r>
            <a:r>
              <a:rPr lang="en-US" sz="1800" i="1" dirty="0">
                <a:solidFill>
                  <a:srgbClr val="000000"/>
                </a:solidFill>
              </a:rPr>
              <a:t>= liquids</a:t>
            </a:r>
          </a:p>
        </p:txBody>
      </p:sp>
      <p:sp>
        <p:nvSpPr>
          <p:cNvPr id="75787" name="TextBox 13"/>
          <p:cNvSpPr txBox="1">
            <a:spLocks noChangeArrowheads="1"/>
          </p:cNvSpPr>
          <p:nvPr/>
        </p:nvSpPr>
        <p:spPr bwMode="auto">
          <a:xfrm>
            <a:off x="5148064" y="3284984"/>
            <a:ext cx="29523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1F0769"/>
                </a:solidFill>
              </a:rPr>
              <a:t>receptors on </a:t>
            </a:r>
            <a:r>
              <a:rPr lang="en-US" sz="1800" dirty="0" smtClean="0">
                <a:solidFill>
                  <a:srgbClr val="1F0769"/>
                </a:solidFill>
              </a:rPr>
              <a:t>CM</a:t>
            </a:r>
            <a:endParaRPr lang="en-US" sz="1800" dirty="0">
              <a:solidFill>
                <a:srgbClr val="1F076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476672"/>
            <a:ext cx="2543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Another Option: </a:t>
            </a:r>
          </a:p>
          <a:p>
            <a:r>
              <a:rPr lang="en-US" b="1" dirty="0" smtClean="0"/>
              <a:t>Bulk Transport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27984" y="3140968"/>
            <a:ext cx="270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1371600"/>
            <a:ext cx="277062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large molecules, large quantities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578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5976" y="4941168"/>
            <a:ext cx="1693168" cy="169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888" y="1628800"/>
            <a:ext cx="4972437" cy="322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4" name="TextBox 8"/>
          <p:cNvSpPr txBox="1">
            <a:spLocks noChangeArrowheads="1"/>
          </p:cNvSpPr>
          <p:nvPr/>
        </p:nvSpPr>
        <p:spPr bwMode="auto">
          <a:xfrm>
            <a:off x="3707904" y="4077072"/>
            <a:ext cx="15705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i="1" dirty="0" err="1">
                <a:solidFill>
                  <a:srgbClr val="008000"/>
                </a:solidFill>
              </a:rPr>
              <a:t>p</a:t>
            </a:r>
            <a:r>
              <a:rPr lang="en-US" sz="1800" i="1" dirty="0" err="1" smtClean="0">
                <a:solidFill>
                  <a:srgbClr val="008000"/>
                </a:solidFill>
              </a:rPr>
              <a:t>hago</a:t>
            </a:r>
            <a:r>
              <a:rPr lang="en-US" sz="1800" i="1" dirty="0" smtClean="0">
                <a:solidFill>
                  <a:srgbClr val="008000"/>
                </a:solidFill>
              </a:rPr>
              <a:t>-</a:t>
            </a:r>
            <a:r>
              <a:rPr lang="en-US" sz="1800" dirty="0" smtClean="0">
                <a:solidFill>
                  <a:srgbClr val="008000"/>
                </a:solidFill>
              </a:rPr>
              <a:t> </a:t>
            </a:r>
            <a:r>
              <a:rPr lang="en-US" sz="1800" dirty="0">
                <a:solidFill>
                  <a:srgbClr val="008000"/>
                </a:solidFill>
              </a:rPr>
              <a:t>solids</a:t>
            </a:r>
          </a:p>
          <a:p>
            <a:pPr eaLnBrk="0" hangingPunct="0"/>
            <a:r>
              <a:rPr lang="en-US" sz="1800" i="1" dirty="0" err="1" smtClean="0">
                <a:solidFill>
                  <a:srgbClr val="008000"/>
                </a:solidFill>
              </a:rPr>
              <a:t>pino</a:t>
            </a:r>
            <a:r>
              <a:rPr lang="en-US" sz="1800" i="1" dirty="0" smtClean="0">
                <a:solidFill>
                  <a:srgbClr val="008000"/>
                </a:solidFill>
              </a:rPr>
              <a:t>- </a:t>
            </a:r>
            <a:r>
              <a:rPr lang="en-US" sz="1800" dirty="0" smtClean="0">
                <a:solidFill>
                  <a:srgbClr val="008000"/>
                </a:solidFill>
              </a:rPr>
              <a:t> </a:t>
            </a:r>
            <a:r>
              <a:rPr lang="en-US" sz="1800" dirty="0">
                <a:solidFill>
                  <a:srgbClr val="008000"/>
                </a:solidFill>
              </a:rPr>
              <a:t>liquids</a:t>
            </a:r>
          </a:p>
        </p:txBody>
      </p:sp>
      <p:sp>
        <p:nvSpPr>
          <p:cNvPr id="75787" name="TextBox 13"/>
          <p:cNvSpPr txBox="1">
            <a:spLocks noChangeArrowheads="1"/>
          </p:cNvSpPr>
          <p:nvPr/>
        </p:nvSpPr>
        <p:spPr bwMode="auto">
          <a:xfrm>
            <a:off x="6300192" y="5157192"/>
            <a:ext cx="26277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1F0769"/>
                </a:solidFill>
              </a:rPr>
              <a:t>receptors on CM</a:t>
            </a:r>
          </a:p>
          <a:p>
            <a:pPr eaLnBrk="0" hangingPunct="0"/>
            <a:r>
              <a:rPr lang="en-US" sz="1800" dirty="0" smtClean="0">
                <a:solidFill>
                  <a:srgbClr val="1F0769"/>
                </a:solidFill>
              </a:rPr>
              <a:t>trap </a:t>
            </a:r>
            <a:r>
              <a:rPr lang="en-US" sz="1800" dirty="0">
                <a:solidFill>
                  <a:srgbClr val="1F0769"/>
                </a:solidFill>
              </a:rPr>
              <a:t>target </a:t>
            </a:r>
            <a:r>
              <a:rPr lang="en-US" sz="1800" dirty="0" smtClean="0">
                <a:solidFill>
                  <a:srgbClr val="1F0769"/>
                </a:solidFill>
              </a:rPr>
              <a:t>molecules</a:t>
            </a:r>
            <a:r>
              <a:rPr lang="en-US" sz="1800" dirty="0">
                <a:solidFill>
                  <a:srgbClr val="1F0769"/>
                </a:solidFill>
              </a:rPr>
              <a:t>, </a:t>
            </a:r>
            <a:r>
              <a:rPr lang="en-US" sz="1800" dirty="0" smtClean="0">
                <a:solidFill>
                  <a:srgbClr val="1F0769"/>
                </a:solidFill>
              </a:rPr>
              <a:t>trigger endocytosis</a:t>
            </a:r>
            <a:endParaRPr lang="en-US" sz="1800" dirty="0">
              <a:solidFill>
                <a:srgbClr val="1F0769"/>
              </a:solidFill>
            </a:endParaRPr>
          </a:p>
        </p:txBody>
      </p:sp>
      <p:cxnSp>
        <p:nvCxnSpPr>
          <p:cNvPr id="75788" name="Straight Arrow Connector 15"/>
          <p:cNvCxnSpPr>
            <a:cxnSpLocks noChangeShapeType="1"/>
          </p:cNvCxnSpPr>
          <p:nvPr/>
        </p:nvCxnSpPr>
        <p:spPr bwMode="auto">
          <a:xfrm flipH="1">
            <a:off x="4932040" y="5589240"/>
            <a:ext cx="1296144" cy="4320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5789" name="TextBox 16"/>
          <p:cNvSpPr txBox="1">
            <a:spLocks noChangeArrowheads="1"/>
          </p:cNvSpPr>
          <p:nvPr/>
        </p:nvSpPr>
        <p:spPr bwMode="auto">
          <a:xfrm rot="-1544880">
            <a:off x="4503107" y="5748656"/>
            <a:ext cx="508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solidFill>
                  <a:srgbClr val="1F0769"/>
                </a:solidFill>
              </a:rPr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4048" y="1124744"/>
            <a:ext cx="1891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via vacuoles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1772816"/>
            <a:ext cx="2488514" cy="4077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096000"/>
            <a:ext cx="2618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6"/>
              </a:rPr>
              <a:t>Bulk transport animation</a:t>
            </a:r>
            <a:endParaRPr lang="en-US" sz="1600" dirty="0" smtClean="0"/>
          </a:p>
          <a:p>
            <a:endParaRPr lang="en-US" sz="1600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43608" y="1124744"/>
            <a:ext cx="1771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v</a:t>
            </a:r>
            <a:r>
              <a:rPr lang="en-US" dirty="0" smtClean="0">
                <a:solidFill>
                  <a:srgbClr val="000090"/>
                </a:solidFill>
              </a:rPr>
              <a:t>ia vesicles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364502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g</a:t>
            </a:r>
            <a:r>
              <a:rPr lang="en-US" sz="2000" b="1" dirty="0" err="1" smtClean="0"/>
              <a:t>olgi</a:t>
            </a:r>
            <a:r>
              <a:rPr lang="en-US" sz="2000" b="1" dirty="0" smtClean="0"/>
              <a:t> complex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7" grpId="0"/>
      <p:bldP spid="4" grpId="0"/>
      <p:bldP spid="10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78853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990600"/>
            <a:ext cx="30813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4" name="TextBox 6"/>
          <p:cNvSpPr txBox="1">
            <a:spLocks noChangeArrowheads="1"/>
          </p:cNvSpPr>
          <p:nvPr/>
        </p:nvSpPr>
        <p:spPr bwMode="auto">
          <a:xfrm>
            <a:off x="5410200" y="228600"/>
            <a:ext cx="314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solidFill>
                  <a:srgbClr val="1F0769"/>
                </a:solidFill>
              </a:rPr>
              <a:t>Fungal spores phagocytosed </a:t>
            </a:r>
          </a:p>
          <a:p>
            <a:pPr eaLnBrk="0" hangingPunct="0"/>
            <a:r>
              <a:rPr lang="en-US" sz="1800">
                <a:solidFill>
                  <a:srgbClr val="1F0769"/>
                </a:solidFill>
              </a:rPr>
              <a:t>   by an immune cell</a:t>
            </a:r>
          </a:p>
        </p:txBody>
      </p:sp>
      <p:pic>
        <p:nvPicPr>
          <p:cNvPr id="78855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810000"/>
            <a:ext cx="264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6" name="TextBox 8"/>
          <p:cNvSpPr txBox="1">
            <a:spLocks noChangeArrowheads="1"/>
          </p:cNvSpPr>
          <p:nvPr/>
        </p:nvSpPr>
        <p:spPr bwMode="auto">
          <a:xfrm>
            <a:off x="5799138" y="5842000"/>
            <a:ext cx="33448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>
                <a:solidFill>
                  <a:srgbClr val="1F0769"/>
                </a:solidFill>
                <a:hlinkClick r:id="rId4"/>
              </a:rPr>
              <a:t>http://www.exploratorium.edu/imaging_station/gallery.php?Asset=Human%20granulocytes%20-%20phagocytosis,%20movie%203&amp;Group=&amp;Category=Blood%20Cells&amp;Section=Introduction</a:t>
            </a:r>
            <a:endParaRPr lang="en-US" sz="1200">
              <a:solidFill>
                <a:srgbClr val="1F0769"/>
              </a:solidFill>
            </a:endParaRPr>
          </a:p>
          <a:p>
            <a:pPr eaLnBrk="0" hangingPunct="0"/>
            <a:endParaRPr lang="en-US" sz="1200">
              <a:solidFill>
                <a:srgbClr val="1F0769"/>
              </a:solidFill>
            </a:endParaRPr>
          </a:p>
        </p:txBody>
      </p:sp>
      <p:sp>
        <p:nvSpPr>
          <p:cNvPr id="78857" name="TextBox 9"/>
          <p:cNvSpPr txBox="1">
            <a:spLocks noChangeArrowheads="1"/>
          </p:cNvSpPr>
          <p:nvPr/>
        </p:nvSpPr>
        <p:spPr bwMode="auto">
          <a:xfrm>
            <a:off x="5715000" y="3352800"/>
            <a:ext cx="203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solidFill>
                  <a:srgbClr val="1F0769"/>
                </a:solidFill>
              </a:rPr>
              <a:t>WBC engulf yeast</a:t>
            </a:r>
          </a:p>
        </p:txBody>
      </p:sp>
      <p:sp>
        <p:nvSpPr>
          <p:cNvPr id="78858" name="TextBox 10"/>
          <p:cNvSpPr txBox="1">
            <a:spLocks noChangeArrowheads="1"/>
          </p:cNvSpPr>
          <p:nvPr/>
        </p:nvSpPr>
        <p:spPr bwMode="auto">
          <a:xfrm>
            <a:off x="914400" y="381000"/>
            <a:ext cx="2698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solidFill>
                  <a:srgbClr val="1F0769"/>
                </a:solidFill>
              </a:rPr>
              <a:t>Endocytosis forms</a:t>
            </a:r>
          </a:p>
          <a:p>
            <a:pPr eaLnBrk="0" hangingPunct="0"/>
            <a:r>
              <a:rPr lang="en-US">
                <a:solidFill>
                  <a:srgbClr val="1F0769"/>
                </a:solidFill>
              </a:rPr>
              <a:t>  vacuoles</a:t>
            </a:r>
          </a:p>
        </p:txBody>
      </p:sp>
      <p:sp>
        <p:nvSpPr>
          <p:cNvPr id="78859" name="TextBox 11"/>
          <p:cNvSpPr txBox="1">
            <a:spLocks noChangeArrowheads="1"/>
          </p:cNvSpPr>
          <p:nvPr/>
        </p:nvSpPr>
        <p:spPr bwMode="auto">
          <a:xfrm>
            <a:off x="5715000" y="5410200"/>
            <a:ext cx="1120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solidFill>
                  <a:srgbClr val="1F0769"/>
                </a:solidFill>
              </a:rPr>
              <a:t>In action: </a:t>
            </a:r>
          </a:p>
        </p:txBody>
      </p:sp>
      <p:pic>
        <p:nvPicPr>
          <p:cNvPr id="78860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371600"/>
            <a:ext cx="46640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8861" name="Straight Arrow Connector 14"/>
          <p:cNvCxnSpPr>
            <a:cxnSpLocks noChangeShapeType="1"/>
          </p:cNvCxnSpPr>
          <p:nvPr/>
        </p:nvCxnSpPr>
        <p:spPr bwMode="auto">
          <a:xfrm rot="5400000">
            <a:off x="685800" y="2133600"/>
            <a:ext cx="18288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8862" name="Straight Arrow Connector 16"/>
          <p:cNvCxnSpPr>
            <a:cxnSpLocks noChangeShapeType="1"/>
          </p:cNvCxnSpPr>
          <p:nvPr/>
        </p:nvCxnSpPr>
        <p:spPr bwMode="auto">
          <a:xfrm rot="5400000">
            <a:off x="457200" y="2514600"/>
            <a:ext cx="2590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8863" name="Straight Arrow Connector 18"/>
          <p:cNvCxnSpPr>
            <a:cxnSpLocks noChangeShapeType="1"/>
          </p:cNvCxnSpPr>
          <p:nvPr/>
        </p:nvCxnSpPr>
        <p:spPr bwMode="auto">
          <a:xfrm rot="16200000" flipH="1">
            <a:off x="190500" y="2933700"/>
            <a:ext cx="38100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rmal">
  <a:themeElements>
    <a:clrScheme name="Formal">
      <a:dk1>
        <a:srgbClr val="534239"/>
      </a:dk1>
      <a:lt1>
        <a:srgbClr val="FFFFFF"/>
      </a:lt1>
      <a:dk2>
        <a:srgbClr val="3D3A48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Form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0000"/>
                <a:satMod val="200000"/>
              </a:schemeClr>
              <a:schemeClr val="phClr">
                <a:shade val="9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135000"/>
              </a:schemeClr>
              <a:schemeClr val="phClr">
                <a:shade val="80000"/>
                <a:satMod val="150000"/>
              </a:schemeClr>
            </a:duotone>
          </a:blip>
          <a:tile tx="0" ty="0" sx="65000" sy="65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>
              <a:shade val="90000"/>
              <a:alpha val="90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85000"/>
              <a:alpha val="90000"/>
              <a:satMod val="125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dist="38100" dir="5400000" sx="101000" sy="101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6000000"/>
            </a:lightRig>
          </a:scene3d>
          <a:sp3d prstMaterial="metal">
            <a:bevelT w="25400" h="12700" prst="artDeco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tint val="50000"/>
                <a:satMod val="250000"/>
              </a:schemeClr>
              <a:schemeClr val="phClr">
                <a:shade val="80000"/>
                <a:satMod val="175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10000"/>
                <a:satMod val="260000"/>
                <a:lumMod val="115000"/>
              </a:schemeClr>
              <a:schemeClr val="phClr">
                <a:shade val="75000"/>
                <a:satMod val="175000"/>
                <a:lumMod val="10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Formal.thmx</Template>
  <TotalTime>4513</TotalTime>
  <Words>414</Words>
  <Application>Microsoft Macintosh PowerPoint</Application>
  <PresentationFormat>On-screen Show (4:3)</PresentationFormat>
  <Paragraphs>75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Formal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student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Marybeth Fenton</cp:lastModifiedBy>
  <cp:revision>234</cp:revision>
  <dcterms:created xsi:type="dcterms:W3CDTF">2016-03-17T19:00:39Z</dcterms:created>
  <dcterms:modified xsi:type="dcterms:W3CDTF">2018-12-13T19:04:16Z</dcterms:modified>
</cp:coreProperties>
</file>