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23"/>
  </p:notesMasterIdLst>
  <p:sldIdLst>
    <p:sldId id="258" r:id="rId2"/>
    <p:sldId id="266" r:id="rId3"/>
    <p:sldId id="257" r:id="rId4"/>
    <p:sldId id="256" r:id="rId5"/>
    <p:sldId id="259" r:id="rId6"/>
    <p:sldId id="279" r:id="rId7"/>
    <p:sldId id="267" r:id="rId8"/>
    <p:sldId id="261" r:id="rId9"/>
    <p:sldId id="260" r:id="rId10"/>
    <p:sldId id="268" r:id="rId11"/>
    <p:sldId id="269" r:id="rId12"/>
    <p:sldId id="271" r:id="rId13"/>
    <p:sldId id="263" r:id="rId14"/>
    <p:sldId id="278" r:id="rId15"/>
    <p:sldId id="272" r:id="rId16"/>
    <p:sldId id="273" r:id="rId17"/>
    <p:sldId id="270" r:id="rId18"/>
    <p:sldId id="274" r:id="rId19"/>
    <p:sldId id="277"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06" autoAdjust="0"/>
  </p:normalViewPr>
  <p:slideViewPr>
    <p:cSldViewPr snapToGrid="0" snapToObjects="1">
      <p:cViewPr varScale="1">
        <p:scale>
          <a:sx n="130" d="100"/>
          <a:sy n="130" d="100"/>
        </p:scale>
        <p:origin x="-9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D9922-50C7-A243-BD20-51067642E760}" type="datetimeFigureOut">
              <a:rPr lang="en-US" smtClean="0"/>
              <a:pPr/>
              <a:t>1/15/19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87B031-B442-3848-A11B-697ABFB8C70E}" type="slidenum">
              <a:rPr lang="en-US" smtClean="0"/>
              <a:pPr/>
              <a:t>‹#›</a:t>
            </a:fld>
            <a:endParaRPr lang="en-US"/>
          </a:p>
        </p:txBody>
      </p:sp>
    </p:spTree>
    <p:extLst>
      <p:ext uri="{BB962C8B-B14F-4D97-AF65-F5344CB8AC3E}">
        <p14:creationId xmlns:p14="http://schemas.microsoft.com/office/powerpoint/2010/main" val="9249543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Mechanism largely</a:t>
            </a:r>
            <a:r>
              <a:rPr lang="en-US" baseline="0" dirty="0" smtClean="0"/>
              <a:t> the same in all organisms, pointing to common ancestry, </a:t>
            </a:r>
            <a:r>
              <a:rPr lang="en-US" baseline="0" dirty="0" err="1" smtClean="0"/>
              <a:t>ue</a:t>
            </a:r>
            <a:r>
              <a:rPr lang="en-US" baseline="0" dirty="0" smtClean="0"/>
              <a:t> to this being a highly conserved process</a:t>
            </a:r>
            <a:endParaRPr lang="en-US" dirty="0"/>
          </a:p>
        </p:txBody>
      </p:sp>
      <p:sp>
        <p:nvSpPr>
          <p:cNvPr id="4" name="Slide Number Placeholder 3"/>
          <p:cNvSpPr>
            <a:spLocks noGrp="1"/>
          </p:cNvSpPr>
          <p:nvPr>
            <p:ph type="sldNum" sz="quarter" idx="10"/>
          </p:nvPr>
        </p:nvSpPr>
        <p:spPr/>
        <p:txBody>
          <a:bodyPr/>
          <a:lstStyle/>
          <a:p>
            <a:fld id="{ED87B031-B442-3848-A11B-697ABFB8C70E}"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cAMP</a:t>
            </a:r>
            <a:r>
              <a:rPr lang="en-US" dirty="0" smtClean="0"/>
              <a:t> = </a:t>
            </a:r>
            <a:r>
              <a:rPr lang="en-US" sz="1200" b="1" dirty="0" smtClean="0"/>
              <a:t>cyclic adenosine monophosphate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D87B031-B442-3848-A11B-697ABFB8C70E}" type="slidenum">
              <a:rPr lang="en-US" smtClean="0"/>
              <a:pPr/>
              <a:t>8</a:t>
            </a:fld>
            <a:endParaRPr lang="en-US"/>
          </a:p>
        </p:txBody>
      </p:sp>
    </p:spTree>
    <p:extLst>
      <p:ext uri="{BB962C8B-B14F-4D97-AF65-F5344CB8AC3E}">
        <p14:creationId xmlns:p14="http://schemas.microsoft.com/office/powerpoint/2010/main" val="319447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Insulin binds to the insulin receptor (1); Receptor is activated, causing a conformation change known as </a:t>
            </a:r>
            <a:r>
              <a:rPr lang="en-US" sz="1200" kern="1200" dirty="0" err="1" smtClean="0">
                <a:solidFill>
                  <a:schemeClr val="tx1"/>
                </a:solidFill>
                <a:latin typeface="+mn-lt"/>
                <a:ea typeface="+mn-ea"/>
                <a:cs typeface="+mn-cs"/>
              </a:rPr>
              <a:t>dimerization</a:t>
            </a:r>
            <a:r>
              <a:rPr lang="en-US" sz="1200" kern="1200" dirty="0" smtClean="0">
                <a:solidFill>
                  <a:schemeClr val="tx1"/>
                </a:solidFill>
                <a:latin typeface="+mn-lt"/>
                <a:ea typeface="+mn-ea"/>
                <a:cs typeface="+mn-cs"/>
              </a:rPr>
              <a:t> (the coming together of two insulin receptors). Receptor adds a phosphate to amino acids (</a:t>
            </a:r>
            <a:r>
              <a:rPr lang="en-US" sz="1200" kern="1200" dirty="0" err="1" smtClean="0">
                <a:solidFill>
                  <a:schemeClr val="tx1"/>
                </a:solidFill>
                <a:latin typeface="+mn-lt"/>
                <a:ea typeface="+mn-ea"/>
                <a:cs typeface="+mn-cs"/>
              </a:rPr>
              <a:t>tyrosines</a:t>
            </a:r>
            <a:r>
              <a:rPr lang="en-US" sz="1200" kern="1200" dirty="0" smtClean="0">
                <a:solidFill>
                  <a:schemeClr val="tx1"/>
                </a:solidFill>
                <a:latin typeface="+mn-lt"/>
                <a:ea typeface="+mn-ea"/>
                <a:cs typeface="+mn-cs"/>
              </a:rPr>
              <a:t>) on the tail of the other insulin receptor in the pair (2). Signal transduction proteins interact with phosphate group (3). Interaction of the phosphate groups with all of the </a:t>
            </a:r>
            <a:r>
              <a:rPr lang="en-US" sz="1200" kern="1200" dirty="0" err="1" smtClean="0">
                <a:solidFill>
                  <a:schemeClr val="tx1"/>
                </a:solidFill>
                <a:latin typeface="+mn-lt"/>
                <a:ea typeface="+mn-ea"/>
                <a:cs typeface="+mn-cs"/>
              </a:rPr>
              <a:t>di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erent</a:t>
            </a:r>
            <a:r>
              <a:rPr lang="en-US" sz="1200" kern="1200" dirty="0" smtClean="0">
                <a:solidFill>
                  <a:schemeClr val="tx1"/>
                </a:solidFill>
                <a:latin typeface="+mn-lt"/>
                <a:ea typeface="+mn-ea"/>
                <a:cs typeface="+mn-cs"/>
              </a:rPr>
              <a:t> signaling proteins occurs simultaneously, but each pathway will be discussed individually. Signaling proteins and pathways will cause the short-term and long-term changes in response to the increased glucose in the blood stream. One major short-term change is the fusion of vesicles containing glucose transporter (GLUT4) to the cell membrane (4). Once these transporters are part of the cell surface, glucose is transported into the cell (5). </a:t>
            </a:r>
            <a:endParaRPr lang="en-US" dirty="0" smtClean="0"/>
          </a:p>
          <a:p>
            <a:r>
              <a:rPr lang="en-US" sz="1200" kern="1200" dirty="0" smtClean="0">
                <a:solidFill>
                  <a:schemeClr val="tx1"/>
                </a:solidFill>
                <a:latin typeface="+mn-lt"/>
                <a:ea typeface="+mn-ea"/>
                <a:cs typeface="+mn-cs"/>
              </a:rPr>
              <a:t>Long-term cellular changes are caused by changes in gene transcription that result in </a:t>
            </a:r>
            <a:r>
              <a:rPr lang="en-US" sz="1200" kern="1200" dirty="0" err="1" smtClean="0">
                <a:solidFill>
                  <a:schemeClr val="tx1"/>
                </a:solidFill>
                <a:latin typeface="+mn-lt"/>
                <a:ea typeface="+mn-ea"/>
                <a:cs typeface="+mn-cs"/>
              </a:rPr>
              <a:t>speci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proteins being made or not made. These pathways utilize many </a:t>
            </a:r>
            <a:r>
              <a:rPr lang="en-US" sz="1200" kern="1200" dirty="0" err="1" smtClean="0">
                <a:solidFill>
                  <a:schemeClr val="tx1"/>
                </a:solidFill>
                <a:latin typeface="+mn-lt"/>
                <a:ea typeface="+mn-ea"/>
                <a:cs typeface="+mn-cs"/>
              </a:rPr>
              <a:t>di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erent</a:t>
            </a:r>
            <a:r>
              <a:rPr lang="en-US" sz="1200" kern="1200" dirty="0" smtClean="0">
                <a:solidFill>
                  <a:schemeClr val="tx1"/>
                </a:solidFill>
                <a:latin typeface="+mn-lt"/>
                <a:ea typeface="+mn-ea"/>
                <a:cs typeface="+mn-cs"/>
              </a:rPr>
              <a:t> signaling patterns, such as the direct activation of a transcription factor (T.F.) (6), the release of second messenger (7), and the activation of a </a:t>
            </a:r>
            <a:r>
              <a:rPr lang="en-US" sz="1200" kern="1200" dirty="0" err="1" smtClean="0">
                <a:solidFill>
                  <a:schemeClr val="tx1"/>
                </a:solidFill>
                <a:latin typeface="+mn-lt"/>
                <a:ea typeface="+mn-ea"/>
                <a:cs typeface="+mn-cs"/>
              </a:rPr>
              <a:t>kinase</a:t>
            </a:r>
            <a:r>
              <a:rPr lang="en-US" sz="1200" kern="1200" dirty="0" smtClean="0">
                <a:solidFill>
                  <a:schemeClr val="tx1"/>
                </a:solidFill>
                <a:latin typeface="+mn-lt"/>
                <a:ea typeface="+mn-ea"/>
                <a:cs typeface="+mn-cs"/>
              </a:rPr>
              <a:t> cascade (8). All of these signaling pathways can result in the activation of transcription factors and their movement to the nucleus to activate transcription (9). </a:t>
            </a:r>
            <a:endParaRPr lang="en-US" smtClean="0"/>
          </a:p>
          <a:p>
            <a:endParaRPr lang="en-US"/>
          </a:p>
        </p:txBody>
      </p:sp>
      <p:sp>
        <p:nvSpPr>
          <p:cNvPr id="4" name="Slide Number Placeholder 3"/>
          <p:cNvSpPr>
            <a:spLocks noGrp="1"/>
          </p:cNvSpPr>
          <p:nvPr>
            <p:ph type="sldNum" sz="quarter" idx="10"/>
          </p:nvPr>
        </p:nvSpPr>
        <p:spPr/>
        <p:txBody>
          <a:bodyPr/>
          <a:lstStyle/>
          <a:p>
            <a:fld id="{ED87B031-B442-3848-A11B-697ABFB8C70E}"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Mast cells release</a:t>
            </a:r>
            <a:r>
              <a:rPr lang="en-US" baseline="0" dirty="0" smtClean="0"/>
              <a:t> histamine in response to pollen, allergens</a:t>
            </a:r>
            <a:endParaRPr lang="en-US" dirty="0"/>
          </a:p>
        </p:txBody>
      </p:sp>
      <p:sp>
        <p:nvSpPr>
          <p:cNvPr id="4" name="Slide Number Placeholder 3"/>
          <p:cNvSpPr>
            <a:spLocks noGrp="1"/>
          </p:cNvSpPr>
          <p:nvPr>
            <p:ph type="sldNum" sz="quarter" idx="10"/>
          </p:nvPr>
        </p:nvSpPr>
        <p:spPr/>
        <p:txBody>
          <a:bodyPr/>
          <a:lstStyle/>
          <a:p>
            <a:fld id="{ED87B031-B442-3848-A11B-697ABFB8C70E}" type="slidenum">
              <a:rPr lang="en-US" smtClean="0"/>
              <a:pPr/>
              <a:t>11</a:t>
            </a:fld>
            <a:endParaRPr lang="en-US"/>
          </a:p>
        </p:txBody>
      </p:sp>
    </p:spTree>
    <p:extLst>
      <p:ext uri="{BB962C8B-B14F-4D97-AF65-F5344CB8AC3E}">
        <p14:creationId xmlns:p14="http://schemas.microsoft.com/office/powerpoint/2010/main" val="72540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BB02332-696F-2B40-BAAF-D8048030064D}"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68427-1FB4-7C42-AAAD-CF1DA7EF7D2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B02332-696F-2B40-BAAF-D8048030064D}"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68427-1FB4-7C42-AAAD-CF1DA7EF7D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B02332-696F-2B40-BAAF-D8048030064D}" type="datetimeFigureOut">
              <a:rPr lang="en-US" smtClean="0"/>
              <a:pPr/>
              <a:t>1/15/19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0268427-1FB4-7C42-AAAD-CF1DA7EF7D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B02332-696F-2B40-BAAF-D8048030064D}"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68427-1FB4-7C42-AAAD-CF1DA7EF7D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B02332-696F-2B40-BAAF-D8048030064D}"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68427-1FB4-7C42-AAAD-CF1DA7EF7D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B02332-696F-2B40-BAAF-D8048030064D}" type="datetimeFigureOut">
              <a:rPr lang="en-US" smtClean="0"/>
              <a:pPr/>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68427-1FB4-7C42-AAAD-CF1DA7EF7D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B02332-696F-2B40-BAAF-D8048030064D}" type="datetimeFigureOut">
              <a:rPr lang="en-US" smtClean="0"/>
              <a:pPr/>
              <a:t>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68427-1FB4-7C42-AAAD-CF1DA7EF7D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B02332-696F-2B40-BAAF-D8048030064D}" type="datetimeFigureOut">
              <a:rPr lang="en-US" smtClean="0"/>
              <a:pPr/>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68427-1FB4-7C42-AAAD-CF1DA7EF7D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02332-696F-2B40-BAAF-D8048030064D}" type="datetimeFigureOut">
              <a:rPr lang="en-US" smtClean="0"/>
              <a:pPr/>
              <a:t>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68427-1FB4-7C42-AAAD-CF1DA7EF7D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B02332-696F-2B40-BAAF-D8048030064D}" type="datetimeFigureOut">
              <a:rPr lang="en-US" smtClean="0"/>
              <a:pPr/>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68427-1FB4-7C42-AAAD-CF1DA7EF7D2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BB02332-696F-2B40-BAAF-D8048030064D}" type="datetimeFigureOut">
              <a:rPr lang="en-US" smtClean="0"/>
              <a:pPr/>
              <a:t>1/15/19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0268427-1FB4-7C42-AAAD-CF1DA7EF7D2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8BB02332-696F-2B40-BAAF-D8048030064D}" type="datetimeFigureOut">
              <a:rPr lang="en-US" smtClean="0"/>
              <a:pPr/>
              <a:t>1/15/19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50268427-1FB4-7C42-AAAD-CF1DA7EF7D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ed.ted.com/lessons/how-bacteria-talk-bonnie-bassler%23revie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MAINTAINING HOMEOSTASIS</a:t>
            </a:r>
            <a:endParaRPr lang="en-US" dirty="0">
              <a:solidFill>
                <a:schemeClr val="accent1"/>
              </a:solidFill>
            </a:endParaRPr>
          </a:p>
        </p:txBody>
      </p:sp>
      <p:sp>
        <p:nvSpPr>
          <p:cNvPr id="3" name="Content Placeholder 2"/>
          <p:cNvSpPr>
            <a:spLocks noGrp="1"/>
          </p:cNvSpPr>
          <p:nvPr>
            <p:ph idx="1"/>
          </p:nvPr>
        </p:nvSpPr>
        <p:spPr>
          <a:xfrm>
            <a:off x="682625" y="1436969"/>
            <a:ext cx="7467600" cy="4625609"/>
          </a:xfrm>
        </p:spPr>
        <p:txBody>
          <a:bodyPr>
            <a:normAutofit/>
          </a:bodyPr>
          <a:lstStyle/>
          <a:p>
            <a:endParaRPr lang="en-US" sz="2800" dirty="0" smtClean="0"/>
          </a:p>
          <a:p>
            <a:r>
              <a:rPr lang="en-US" sz="2800" dirty="0" smtClean="0"/>
              <a:t>All organisms must be able to detect changes in the environment</a:t>
            </a:r>
          </a:p>
          <a:p>
            <a:pPr lvl="1"/>
            <a:r>
              <a:rPr lang="en-US" sz="2195" i="1" dirty="0" smtClean="0"/>
              <a:t> internal changes as well as changes in external environs</a:t>
            </a:r>
          </a:p>
          <a:p>
            <a:endParaRPr lang="en-US" sz="2800" dirty="0" smtClean="0"/>
          </a:p>
          <a:p>
            <a:r>
              <a:rPr lang="en-US" sz="2800" dirty="0" smtClean="0"/>
              <a:t>Detect and register </a:t>
            </a:r>
            <a:r>
              <a:rPr lang="en-US" sz="2800" b="1" dirty="0" smtClean="0"/>
              <a:t>stimuli,</a:t>
            </a:r>
            <a:r>
              <a:rPr lang="en-US" sz="2800" dirty="0" smtClean="0"/>
              <a:t> generate a </a:t>
            </a:r>
            <a:r>
              <a:rPr lang="en-US" sz="2800" b="1" dirty="0" smtClean="0"/>
              <a:t>response </a:t>
            </a:r>
            <a:r>
              <a:rPr lang="en-US" sz="2800" dirty="0" smtClean="0"/>
              <a:t>as needed</a:t>
            </a:r>
          </a:p>
          <a:p>
            <a:endParaRPr lang="en-US" sz="2800" dirty="0" smtClean="0"/>
          </a:p>
          <a:p>
            <a:r>
              <a:rPr lang="en-US" sz="2800" dirty="0" smtClean="0"/>
              <a:t>Essential in organism development, growth, reproduction, metabolism, and homeostasis</a:t>
            </a:r>
          </a:p>
          <a:p>
            <a:endParaRPr lang="en-US"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5448"/>
            <a:ext cx="3545067" cy="1252728"/>
          </a:xfrm>
        </p:spPr>
        <p:txBody>
          <a:bodyPr>
            <a:normAutofit fontScale="90000"/>
          </a:bodyPr>
          <a:lstStyle/>
          <a:p>
            <a:r>
              <a:rPr lang="en-US" dirty="0" smtClean="0"/>
              <a:t>Example: Transcription </a:t>
            </a:r>
            <a:endParaRPr lang="en-US" dirty="0"/>
          </a:p>
        </p:txBody>
      </p:sp>
      <p:sp>
        <p:nvSpPr>
          <p:cNvPr id="3" name="Content Placeholder 2"/>
          <p:cNvSpPr>
            <a:spLocks noGrp="1"/>
          </p:cNvSpPr>
          <p:nvPr>
            <p:ph idx="1"/>
          </p:nvPr>
        </p:nvSpPr>
        <p:spPr>
          <a:xfrm>
            <a:off x="222022" y="1775191"/>
            <a:ext cx="3545066" cy="4625609"/>
          </a:xfrm>
        </p:spPr>
        <p:txBody>
          <a:bodyPr/>
          <a:lstStyle/>
          <a:p>
            <a:r>
              <a:rPr lang="en-US" dirty="0" smtClean="0"/>
              <a:t>Signal at PM, transduction in cytoplasm to activate transcription of DNA in nucleus. </a:t>
            </a:r>
          </a:p>
          <a:p>
            <a:r>
              <a:rPr lang="en-US" dirty="0" smtClean="0"/>
              <a:t>Response is the production of mRNA</a:t>
            </a:r>
            <a:endParaRPr lang="en-US" dirty="0"/>
          </a:p>
        </p:txBody>
      </p:sp>
      <p:pic>
        <p:nvPicPr>
          <p:cNvPr id="4" name="Picture 3"/>
          <p:cNvPicPr>
            <a:picLocks noChangeAspect="1"/>
          </p:cNvPicPr>
          <p:nvPr/>
        </p:nvPicPr>
        <p:blipFill>
          <a:blip r:embed="rId2"/>
          <a:stretch>
            <a:fillRect/>
          </a:stretch>
        </p:blipFill>
        <p:spPr>
          <a:xfrm>
            <a:off x="3915708" y="462928"/>
            <a:ext cx="4771092" cy="59378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40" y="155448"/>
            <a:ext cx="8808798" cy="1252728"/>
          </a:xfrm>
        </p:spPr>
        <p:txBody>
          <a:bodyPr>
            <a:normAutofit fontScale="90000"/>
          </a:bodyPr>
          <a:lstStyle/>
          <a:p>
            <a:r>
              <a:rPr lang="en-US" dirty="0" smtClean="0"/>
              <a:t>Changes to signal transduction pathway can change cellular response</a:t>
            </a:r>
            <a:endParaRPr lang="en-US" dirty="0"/>
          </a:p>
        </p:txBody>
      </p:sp>
      <p:sp>
        <p:nvSpPr>
          <p:cNvPr id="3" name="Content Placeholder 2"/>
          <p:cNvSpPr>
            <a:spLocks noGrp="1"/>
          </p:cNvSpPr>
          <p:nvPr>
            <p:ph idx="1"/>
          </p:nvPr>
        </p:nvSpPr>
        <p:spPr>
          <a:xfrm>
            <a:off x="315413" y="1638421"/>
            <a:ext cx="8229600" cy="4809271"/>
          </a:xfrm>
        </p:spPr>
        <p:txBody>
          <a:bodyPr>
            <a:normAutofit/>
          </a:bodyPr>
          <a:lstStyle/>
          <a:p>
            <a:r>
              <a:rPr lang="en-US" sz="2400" dirty="0" smtClean="0"/>
              <a:t>A blocked </a:t>
            </a:r>
            <a:r>
              <a:rPr lang="en-US" sz="2400" dirty="0" smtClean="0"/>
              <a:t>transduction pathway can cause </a:t>
            </a:r>
            <a:r>
              <a:rPr lang="en-US" sz="2400" dirty="0" smtClean="0"/>
              <a:t>disease</a:t>
            </a:r>
          </a:p>
          <a:p>
            <a:pPr lvl="1"/>
            <a:r>
              <a:rPr lang="en-US" sz="2200" i="1" dirty="0" smtClean="0"/>
              <a:t>p53 acts as a tumor </a:t>
            </a:r>
            <a:r>
              <a:rPr lang="en-US" sz="2200" i="1" dirty="0"/>
              <a:t>suppressor </a:t>
            </a:r>
            <a:r>
              <a:rPr lang="en-US" sz="2200" i="1" dirty="0" smtClean="0"/>
              <a:t>gene; when carcinogens mutate p53, it causes an excessive amount of growth-promoting signal molecules, leading to rapid and uncontrolled cell division</a:t>
            </a:r>
            <a:endParaRPr lang="en-US" sz="2200" i="1" dirty="0"/>
          </a:p>
          <a:p>
            <a:endParaRPr lang="en-US" sz="2400" dirty="0"/>
          </a:p>
          <a:p>
            <a:r>
              <a:rPr lang="en-US" sz="2400" dirty="0" smtClean="0"/>
              <a:t>Or </a:t>
            </a:r>
            <a:r>
              <a:rPr lang="en-US" sz="2400" dirty="0" smtClean="0"/>
              <a:t>be an intentional strategy </a:t>
            </a:r>
            <a:r>
              <a:rPr lang="en-US" sz="2400" dirty="0" smtClean="0"/>
              <a:t>in treatments</a:t>
            </a:r>
          </a:p>
          <a:p>
            <a:pPr lvl="1"/>
            <a:r>
              <a:rPr lang="en-US" sz="2200" i="1" dirty="0" smtClean="0"/>
              <a:t>Antihistamines block the binding of the histamine, preventing the increase in vascular permeability that causes runny nose, watery eyes</a:t>
            </a:r>
          </a:p>
          <a:p>
            <a:pPr lvl="1"/>
            <a:r>
              <a:rPr lang="en-US" sz="2200" i="1" dirty="0" smtClean="0"/>
              <a:t>BCP hormones blocks transduction by inhibiting the molecules that cause ovulation (negative feedback)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8594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46100" y="1308100"/>
            <a:ext cx="8191500" cy="5107976"/>
          </a:xfrm>
        </p:spPr>
        <p:txBody>
          <a:bodyPr>
            <a:normAutofit/>
          </a:bodyPr>
          <a:lstStyle/>
          <a:p>
            <a:pPr>
              <a:buNone/>
            </a:pPr>
            <a:endParaRPr lang="en-US" sz="2800" dirty="0" smtClean="0"/>
          </a:p>
          <a:p>
            <a:pPr>
              <a:buNone/>
            </a:pPr>
            <a:r>
              <a:rPr lang="en-US" sz="2800" b="1" dirty="0" smtClean="0"/>
              <a:t>Between cells in close proximity</a:t>
            </a:r>
            <a:r>
              <a:rPr lang="mr-IN" sz="2800" b="1" dirty="0" smtClean="0"/>
              <a:t>…</a:t>
            </a:r>
            <a:endParaRPr lang="en-US" sz="2800" b="1"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a:buNone/>
            </a:pPr>
            <a:r>
              <a:rPr lang="en-US" sz="2800" dirty="0" smtClean="0"/>
              <a:t>						    </a:t>
            </a:r>
            <a:r>
              <a:rPr lang="en-US" sz="2800" b="1" dirty="0" smtClean="0"/>
              <a:t>… or long distance</a:t>
            </a:r>
          </a:p>
          <a:p>
            <a:endParaRPr lang="en-US" sz="2800" dirty="0" smtClean="0"/>
          </a:p>
          <a:p>
            <a:endParaRPr lang="en-US" sz="2400" dirty="0" smtClean="0"/>
          </a:p>
          <a:p>
            <a:endParaRPr lang="en-US" sz="2400" dirty="0" smtClean="0"/>
          </a:p>
          <a:p>
            <a:endParaRPr lang="en-US" dirty="0"/>
          </a:p>
        </p:txBody>
      </p:sp>
      <p:sp>
        <p:nvSpPr>
          <p:cNvPr id="8" name="TextBox 7"/>
          <p:cNvSpPr txBox="1"/>
          <p:nvPr/>
        </p:nvSpPr>
        <p:spPr>
          <a:xfrm>
            <a:off x="546100" y="351879"/>
            <a:ext cx="5711820" cy="769441"/>
          </a:xfrm>
          <a:prstGeom prst="rect">
            <a:avLst/>
          </a:prstGeom>
          <a:noFill/>
        </p:spPr>
        <p:txBody>
          <a:bodyPr wrap="none" rtlCol="0">
            <a:spAutoFit/>
          </a:bodyPr>
          <a:lstStyle/>
          <a:p>
            <a:r>
              <a:rPr lang="en-US" sz="4400" b="1" dirty="0" smtClean="0">
                <a:solidFill>
                  <a:schemeClr val="accent1"/>
                </a:solidFill>
              </a:rPr>
              <a:t>Signaling Near and Far</a:t>
            </a:r>
            <a:endParaRPr lang="en-US" sz="4500" dirty="0">
              <a:solidFill>
                <a:schemeClr val="accent1"/>
              </a:solidFill>
            </a:endParaRPr>
          </a:p>
        </p:txBody>
      </p:sp>
      <p:pic>
        <p:nvPicPr>
          <p:cNvPr id="6" name="Picture 5"/>
          <p:cNvPicPr>
            <a:picLocks noChangeAspect="1"/>
          </p:cNvPicPr>
          <p:nvPr/>
        </p:nvPicPr>
        <p:blipFill>
          <a:blip r:embed="rId2"/>
          <a:stretch>
            <a:fillRect/>
          </a:stretch>
        </p:blipFill>
        <p:spPr>
          <a:xfrm>
            <a:off x="5833797" y="2457050"/>
            <a:ext cx="2186362" cy="2362552"/>
          </a:xfrm>
          <a:prstGeom prst="rect">
            <a:avLst/>
          </a:prstGeom>
        </p:spPr>
      </p:pic>
      <p:pic>
        <p:nvPicPr>
          <p:cNvPr id="10" name="Picture 9"/>
          <p:cNvPicPr>
            <a:picLocks noChangeAspect="1"/>
          </p:cNvPicPr>
          <p:nvPr/>
        </p:nvPicPr>
        <p:blipFill>
          <a:blip r:embed="rId3"/>
          <a:stretch>
            <a:fillRect/>
          </a:stretch>
        </p:blipFill>
        <p:spPr>
          <a:xfrm>
            <a:off x="2186149" y="2533426"/>
            <a:ext cx="2730500" cy="1104900"/>
          </a:xfrm>
          <a:prstGeom prst="rect">
            <a:avLst/>
          </a:prstGeom>
        </p:spPr>
      </p:pic>
      <p:pic>
        <p:nvPicPr>
          <p:cNvPr id="12" name="Picture 11"/>
          <p:cNvPicPr>
            <a:picLocks noChangeAspect="1"/>
          </p:cNvPicPr>
          <p:nvPr/>
        </p:nvPicPr>
        <p:blipFill>
          <a:blip r:embed="rId4"/>
          <a:stretch>
            <a:fillRect/>
          </a:stretch>
        </p:blipFill>
        <p:spPr>
          <a:xfrm>
            <a:off x="1596152" y="4771336"/>
            <a:ext cx="3744968" cy="1815798"/>
          </a:xfrm>
          <a:prstGeom prst="rect">
            <a:avLst/>
          </a:prstGeom>
        </p:spPr>
      </p:pic>
      <p:sp>
        <p:nvSpPr>
          <p:cNvPr id="13" name="TextBox 12"/>
          <p:cNvSpPr txBox="1"/>
          <p:nvPr/>
        </p:nvSpPr>
        <p:spPr>
          <a:xfrm>
            <a:off x="411705" y="2554525"/>
            <a:ext cx="1813661" cy="646331"/>
          </a:xfrm>
          <a:prstGeom prst="rect">
            <a:avLst/>
          </a:prstGeom>
          <a:noFill/>
        </p:spPr>
        <p:txBody>
          <a:bodyPr wrap="square" rtlCol="0">
            <a:spAutoFit/>
          </a:bodyPr>
          <a:lstStyle/>
          <a:p>
            <a:pPr algn="r"/>
            <a:r>
              <a:rPr lang="en-US" dirty="0" smtClean="0"/>
              <a:t>Plant </a:t>
            </a:r>
            <a:r>
              <a:rPr lang="en-US" dirty="0" err="1" smtClean="0"/>
              <a:t>plasmodesmata</a:t>
            </a:r>
            <a:endParaRPr lang="en-US" dirty="0"/>
          </a:p>
        </p:txBody>
      </p:sp>
      <p:sp>
        <p:nvSpPr>
          <p:cNvPr id="14" name="TextBox 13"/>
          <p:cNvSpPr txBox="1"/>
          <p:nvPr/>
        </p:nvSpPr>
        <p:spPr>
          <a:xfrm>
            <a:off x="7142625" y="2087718"/>
            <a:ext cx="1717537" cy="369332"/>
          </a:xfrm>
          <a:prstGeom prst="rect">
            <a:avLst/>
          </a:prstGeom>
          <a:noFill/>
        </p:spPr>
        <p:txBody>
          <a:bodyPr wrap="none" rtlCol="0">
            <a:spAutoFit/>
          </a:bodyPr>
          <a:lstStyle/>
          <a:p>
            <a:r>
              <a:rPr lang="en-US" dirty="0" smtClean="0"/>
              <a:t>Neuron synapse</a:t>
            </a:r>
            <a:endParaRPr lang="en-US" dirty="0"/>
          </a:p>
        </p:txBody>
      </p:sp>
      <p:sp>
        <p:nvSpPr>
          <p:cNvPr id="15" name="TextBox 14"/>
          <p:cNvSpPr txBox="1"/>
          <p:nvPr/>
        </p:nvSpPr>
        <p:spPr>
          <a:xfrm>
            <a:off x="509482" y="4125005"/>
            <a:ext cx="3421155" cy="646331"/>
          </a:xfrm>
          <a:prstGeom prst="rect">
            <a:avLst/>
          </a:prstGeom>
          <a:noFill/>
        </p:spPr>
        <p:txBody>
          <a:bodyPr wrap="square" rtlCol="0">
            <a:spAutoFit/>
          </a:bodyPr>
          <a:lstStyle/>
          <a:p>
            <a:r>
              <a:rPr lang="en-US" dirty="0" smtClean="0"/>
              <a:t>Hormones communicate with distant target cells via blood</a:t>
            </a:r>
            <a:endParaRPr lang="en-US" dirty="0"/>
          </a:p>
        </p:txBody>
      </p:sp>
      <p:sp>
        <p:nvSpPr>
          <p:cNvPr id="2" name="TextBox 1"/>
          <p:cNvSpPr txBox="1"/>
          <p:nvPr/>
        </p:nvSpPr>
        <p:spPr>
          <a:xfrm>
            <a:off x="1039798" y="3097404"/>
            <a:ext cx="1252059" cy="369332"/>
          </a:xfrm>
          <a:prstGeom prst="rect">
            <a:avLst/>
          </a:prstGeom>
          <a:noFill/>
        </p:spPr>
        <p:txBody>
          <a:bodyPr wrap="none" rtlCol="0">
            <a:spAutoFit/>
          </a:bodyPr>
          <a:lstStyle/>
          <a:p>
            <a:r>
              <a:rPr lang="en-US" b="1" i="1" dirty="0" err="1" smtClean="0"/>
              <a:t>juxtacrine</a:t>
            </a:r>
            <a:endParaRPr lang="en-US" b="1" i="1" dirty="0"/>
          </a:p>
        </p:txBody>
      </p:sp>
      <p:sp>
        <p:nvSpPr>
          <p:cNvPr id="3" name="TextBox 2"/>
          <p:cNvSpPr txBox="1"/>
          <p:nvPr/>
        </p:nvSpPr>
        <p:spPr>
          <a:xfrm>
            <a:off x="7142625" y="2369859"/>
            <a:ext cx="1169724" cy="369332"/>
          </a:xfrm>
          <a:prstGeom prst="rect">
            <a:avLst/>
          </a:prstGeom>
          <a:noFill/>
        </p:spPr>
        <p:txBody>
          <a:bodyPr wrap="none" rtlCol="0">
            <a:spAutoFit/>
          </a:bodyPr>
          <a:lstStyle/>
          <a:p>
            <a:r>
              <a:rPr lang="en-US" b="1" i="1" dirty="0" smtClean="0"/>
              <a:t>paracrine</a:t>
            </a:r>
            <a:endParaRPr lang="en-US" b="1" i="1" dirty="0"/>
          </a:p>
        </p:txBody>
      </p:sp>
      <p:sp>
        <p:nvSpPr>
          <p:cNvPr id="4" name="TextBox 3"/>
          <p:cNvSpPr txBox="1"/>
          <p:nvPr/>
        </p:nvSpPr>
        <p:spPr>
          <a:xfrm>
            <a:off x="546100" y="4687874"/>
            <a:ext cx="1199254" cy="369332"/>
          </a:xfrm>
          <a:prstGeom prst="rect">
            <a:avLst/>
          </a:prstGeom>
          <a:noFill/>
        </p:spPr>
        <p:txBody>
          <a:bodyPr wrap="none" rtlCol="0">
            <a:spAutoFit/>
          </a:bodyPr>
          <a:lstStyle/>
          <a:p>
            <a:r>
              <a:rPr lang="en-US" b="1" i="1" dirty="0" smtClean="0"/>
              <a:t>endocrine</a:t>
            </a:r>
            <a:endParaRPr lang="en-US" b="1" i="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090975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pic>
        <p:nvPicPr>
          <p:cNvPr id="5" name="Picture 4"/>
          <p:cNvPicPr>
            <a:picLocks noChangeAspect="1"/>
          </p:cNvPicPr>
          <p:nvPr/>
        </p:nvPicPr>
        <p:blipFill>
          <a:blip r:embed="rId2"/>
          <a:stretch>
            <a:fillRect/>
          </a:stretch>
        </p:blipFill>
        <p:spPr>
          <a:xfrm>
            <a:off x="525174" y="2171022"/>
            <a:ext cx="3858660" cy="2175808"/>
          </a:xfrm>
          <a:prstGeom prst="rect">
            <a:avLst/>
          </a:prstGeom>
        </p:spPr>
      </p:pic>
      <p:sp>
        <p:nvSpPr>
          <p:cNvPr id="11" name="Rounded Rectangle 10"/>
          <p:cNvSpPr/>
          <p:nvPr/>
        </p:nvSpPr>
        <p:spPr>
          <a:xfrm>
            <a:off x="1709205" y="2701400"/>
            <a:ext cx="1527778" cy="45608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709205" y="3577236"/>
            <a:ext cx="1603789" cy="45608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961528" y="3577236"/>
            <a:ext cx="1115410" cy="584776"/>
          </a:xfrm>
          <a:prstGeom prst="rect">
            <a:avLst/>
          </a:prstGeom>
          <a:noFill/>
        </p:spPr>
        <p:txBody>
          <a:bodyPr wrap="none" rtlCol="0">
            <a:spAutoFit/>
          </a:bodyPr>
          <a:lstStyle/>
          <a:p>
            <a:r>
              <a:rPr lang="en-US" sz="3200" b="1" dirty="0" smtClean="0"/>
              <a:t>more</a:t>
            </a:r>
            <a:endParaRPr lang="en-US" sz="3200" b="1" dirty="0"/>
          </a:p>
        </p:txBody>
      </p:sp>
      <p:sp>
        <p:nvSpPr>
          <p:cNvPr id="17" name="TextBox 16"/>
          <p:cNvSpPr txBox="1"/>
          <p:nvPr/>
        </p:nvSpPr>
        <p:spPr>
          <a:xfrm>
            <a:off x="1873553" y="2572710"/>
            <a:ext cx="1115410" cy="584776"/>
          </a:xfrm>
          <a:prstGeom prst="rect">
            <a:avLst/>
          </a:prstGeom>
          <a:noFill/>
        </p:spPr>
        <p:txBody>
          <a:bodyPr wrap="none" rtlCol="0">
            <a:spAutoFit/>
          </a:bodyPr>
          <a:lstStyle/>
          <a:p>
            <a:r>
              <a:rPr lang="en-US" sz="3200" b="1" dirty="0" smtClean="0"/>
              <a:t>more</a:t>
            </a:r>
            <a:endParaRPr lang="en-US" sz="3200" b="1" dirty="0"/>
          </a:p>
        </p:txBody>
      </p:sp>
      <p:pic>
        <p:nvPicPr>
          <p:cNvPr id="19" name="Picture 18"/>
          <p:cNvPicPr>
            <a:picLocks noChangeAspect="1"/>
          </p:cNvPicPr>
          <p:nvPr/>
        </p:nvPicPr>
        <p:blipFill>
          <a:blip r:embed="rId3"/>
          <a:stretch>
            <a:fillRect/>
          </a:stretch>
        </p:blipFill>
        <p:spPr>
          <a:xfrm>
            <a:off x="4257552" y="3377837"/>
            <a:ext cx="4532295" cy="2839137"/>
          </a:xfrm>
          <a:prstGeom prst="rect">
            <a:avLst/>
          </a:prstGeom>
        </p:spPr>
      </p:pic>
      <p:sp>
        <p:nvSpPr>
          <p:cNvPr id="3" name="TextBox 2"/>
          <p:cNvSpPr txBox="1"/>
          <p:nvPr/>
        </p:nvSpPr>
        <p:spPr>
          <a:xfrm>
            <a:off x="4257551" y="1919708"/>
            <a:ext cx="4532295" cy="830997"/>
          </a:xfrm>
          <a:prstGeom prst="rect">
            <a:avLst/>
          </a:prstGeom>
          <a:noFill/>
        </p:spPr>
        <p:txBody>
          <a:bodyPr wrap="square" rtlCol="0">
            <a:spAutoFit/>
          </a:bodyPr>
          <a:lstStyle/>
          <a:p>
            <a:r>
              <a:rPr lang="en-US" sz="2400" dirty="0" smtClean="0"/>
              <a:t>Stimulus causes a change in the same direction</a:t>
            </a:r>
            <a:endParaRPr lang="en-US" sz="2400" dirty="0"/>
          </a:p>
        </p:txBody>
      </p:sp>
    </p:spTree>
    <p:extLst>
      <p:ext uri="{BB962C8B-B14F-4D97-AF65-F5344CB8AC3E}">
        <p14:creationId xmlns:p14="http://schemas.microsoft.com/office/powerpoint/2010/main" val="26989964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Positive Feedback </a:t>
            </a:r>
            <a:endParaRPr lang="en-US" dirty="0"/>
          </a:p>
        </p:txBody>
      </p:sp>
      <p:sp>
        <p:nvSpPr>
          <p:cNvPr id="3" name="Content Placeholder 2"/>
          <p:cNvSpPr>
            <a:spLocks noGrp="1"/>
          </p:cNvSpPr>
          <p:nvPr>
            <p:ph idx="1"/>
          </p:nvPr>
        </p:nvSpPr>
        <p:spPr/>
        <p:txBody>
          <a:bodyPr>
            <a:normAutofit/>
          </a:bodyPr>
          <a:lstStyle/>
          <a:p>
            <a:r>
              <a:rPr lang="en-US" sz="2400" dirty="0"/>
              <a:t>The number of prey increases &gt; number of predators increase</a:t>
            </a:r>
          </a:p>
          <a:p>
            <a:endParaRPr lang="en-US" sz="2400" dirty="0" smtClean="0"/>
          </a:p>
          <a:p>
            <a:r>
              <a:rPr lang="en-US" sz="2400" dirty="0" smtClean="0"/>
              <a:t>A baby pushes on the cervix in childbirth &gt; oxytocin released &gt; uterine muscles contract &gt; more pushing on cervix &gt; more oxytocin </a:t>
            </a:r>
          </a:p>
          <a:p>
            <a:endParaRPr lang="en-US" sz="2400" dirty="0" smtClean="0"/>
          </a:p>
          <a:p>
            <a:r>
              <a:rPr lang="en-US" sz="2400" dirty="0"/>
              <a:t>N</a:t>
            </a:r>
            <a:r>
              <a:rPr lang="en-US" sz="2400" dirty="0" smtClean="0"/>
              <a:t>ursing &gt; release oxy &gt; milk ‘letdown’ &gt; more nursing &gt; more milk produced</a:t>
            </a:r>
          </a:p>
          <a:p>
            <a:pPr marL="118872" indent="0">
              <a:buNone/>
            </a:pPr>
            <a:endParaRPr lang="en-US" sz="2400" dirty="0" smtClean="0"/>
          </a:p>
          <a:p>
            <a:r>
              <a:rPr lang="en-US" sz="2400" dirty="0" smtClean="0"/>
              <a:t>Cells near a cut activates platelets &gt; platelets activate more platelets, to stop the bleeding</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dirty="0" smtClean="0"/>
          </a:p>
        </p:txBody>
      </p:sp>
    </p:spTree>
    <p:extLst>
      <p:ext uri="{BB962C8B-B14F-4D97-AF65-F5344CB8AC3E}">
        <p14:creationId xmlns:p14="http://schemas.microsoft.com/office/powerpoint/2010/main" val="41177496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pic>
        <p:nvPicPr>
          <p:cNvPr id="8" name="Picture 7"/>
          <p:cNvPicPr>
            <a:picLocks noChangeAspect="1"/>
          </p:cNvPicPr>
          <p:nvPr/>
        </p:nvPicPr>
        <p:blipFill>
          <a:blip r:embed="rId2"/>
          <a:stretch>
            <a:fillRect/>
          </a:stretch>
        </p:blipFill>
        <p:spPr>
          <a:xfrm>
            <a:off x="4661261" y="3095277"/>
            <a:ext cx="4025539" cy="3150909"/>
          </a:xfrm>
          <a:prstGeom prst="rect">
            <a:avLst/>
          </a:prstGeom>
        </p:spPr>
      </p:pic>
      <p:pic>
        <p:nvPicPr>
          <p:cNvPr id="11" name="Picture 10"/>
          <p:cNvPicPr>
            <a:picLocks noChangeAspect="1"/>
          </p:cNvPicPr>
          <p:nvPr/>
        </p:nvPicPr>
        <p:blipFill>
          <a:blip r:embed="rId3"/>
          <a:stretch>
            <a:fillRect/>
          </a:stretch>
        </p:blipFill>
        <p:spPr>
          <a:xfrm>
            <a:off x="457200" y="1908418"/>
            <a:ext cx="4060543" cy="2561802"/>
          </a:xfrm>
          <a:prstGeom prst="rect">
            <a:avLst/>
          </a:prstGeom>
        </p:spPr>
      </p:pic>
      <p:sp>
        <p:nvSpPr>
          <p:cNvPr id="12" name="Rounded Rectangle 11"/>
          <p:cNvSpPr/>
          <p:nvPr/>
        </p:nvSpPr>
        <p:spPr>
          <a:xfrm>
            <a:off x="1590838" y="3095277"/>
            <a:ext cx="1624020" cy="45608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1590838" y="2174194"/>
            <a:ext cx="1624020" cy="45608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906321" y="2064661"/>
            <a:ext cx="1115410" cy="584776"/>
          </a:xfrm>
          <a:prstGeom prst="rect">
            <a:avLst/>
          </a:prstGeom>
          <a:noFill/>
        </p:spPr>
        <p:txBody>
          <a:bodyPr wrap="none" rtlCol="0">
            <a:spAutoFit/>
          </a:bodyPr>
          <a:lstStyle/>
          <a:p>
            <a:r>
              <a:rPr lang="en-US" sz="3200" b="1" dirty="0" smtClean="0"/>
              <a:t>more</a:t>
            </a:r>
            <a:endParaRPr lang="en-US" sz="3200" b="1" dirty="0"/>
          </a:p>
        </p:txBody>
      </p:sp>
      <p:sp>
        <p:nvSpPr>
          <p:cNvPr id="15" name="TextBox 14"/>
          <p:cNvSpPr txBox="1"/>
          <p:nvPr/>
        </p:nvSpPr>
        <p:spPr>
          <a:xfrm>
            <a:off x="1906321" y="2998573"/>
            <a:ext cx="846506" cy="584776"/>
          </a:xfrm>
          <a:prstGeom prst="rect">
            <a:avLst/>
          </a:prstGeom>
          <a:noFill/>
        </p:spPr>
        <p:txBody>
          <a:bodyPr wrap="none" rtlCol="0">
            <a:spAutoFit/>
          </a:bodyPr>
          <a:lstStyle/>
          <a:p>
            <a:r>
              <a:rPr lang="en-US" sz="3200" b="1" dirty="0" smtClean="0"/>
              <a:t>less</a:t>
            </a:r>
            <a:endParaRPr lang="en-US" sz="3200" b="1" dirty="0"/>
          </a:p>
        </p:txBody>
      </p:sp>
      <p:sp>
        <p:nvSpPr>
          <p:cNvPr id="9" name="TextBox 8"/>
          <p:cNvSpPr txBox="1"/>
          <p:nvPr/>
        </p:nvSpPr>
        <p:spPr>
          <a:xfrm>
            <a:off x="4661261" y="1919708"/>
            <a:ext cx="3900345" cy="830997"/>
          </a:xfrm>
          <a:prstGeom prst="rect">
            <a:avLst/>
          </a:prstGeom>
          <a:noFill/>
        </p:spPr>
        <p:txBody>
          <a:bodyPr wrap="square" rtlCol="0">
            <a:spAutoFit/>
          </a:bodyPr>
          <a:lstStyle/>
          <a:p>
            <a:r>
              <a:rPr lang="en-US" sz="2400" dirty="0" smtClean="0"/>
              <a:t>Stimulus causes a change in the opposite direction</a:t>
            </a:r>
            <a:endParaRPr lang="en-US" sz="2400" dirty="0"/>
          </a:p>
        </p:txBody>
      </p:sp>
    </p:spTree>
    <p:extLst>
      <p:ext uri="{BB962C8B-B14F-4D97-AF65-F5344CB8AC3E}">
        <p14:creationId xmlns:p14="http://schemas.microsoft.com/office/powerpoint/2010/main" val="20927174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Negative Feedback </a:t>
            </a:r>
            <a:endParaRPr lang="en-US" dirty="0"/>
          </a:p>
        </p:txBody>
      </p:sp>
      <p:sp>
        <p:nvSpPr>
          <p:cNvPr id="3" name="Content Placeholder 2"/>
          <p:cNvSpPr>
            <a:spLocks noGrp="1"/>
          </p:cNvSpPr>
          <p:nvPr>
            <p:ph idx="1"/>
          </p:nvPr>
        </p:nvSpPr>
        <p:spPr/>
        <p:txBody>
          <a:bodyPr/>
          <a:lstStyle/>
          <a:p>
            <a:r>
              <a:rPr lang="en-US" sz="2400" dirty="0" smtClean="0"/>
              <a:t>Dehydration &gt; drop in BP &gt; release antidiuretic hormone (ADH) &gt; kidney reabsorbs water &gt; BP comes back up</a:t>
            </a:r>
          </a:p>
          <a:p>
            <a:endParaRPr lang="en-US" sz="2400" dirty="0"/>
          </a:p>
          <a:p>
            <a:r>
              <a:rPr lang="en-US" sz="2400" dirty="0" smtClean="0"/>
              <a:t> </a:t>
            </a:r>
            <a:r>
              <a:rPr lang="en-US" sz="2400" dirty="0"/>
              <a:t>E</a:t>
            </a:r>
            <a:r>
              <a:rPr lang="en-US" sz="2400" dirty="0" smtClean="0"/>
              <a:t>nzyme PFK &gt; generates ATP from glucose in glycolysis</a:t>
            </a:r>
            <a:r>
              <a:rPr lang="en-US" sz="2400" dirty="0"/>
              <a:t> </a:t>
            </a:r>
            <a:r>
              <a:rPr lang="en-US" sz="2400" dirty="0" smtClean="0"/>
              <a:t>&gt; ATP binds to allosteric site on PFK &gt; glycolysis slows  </a:t>
            </a:r>
          </a:p>
          <a:p>
            <a:endParaRPr lang="en-US" sz="2400" dirty="0" smtClean="0"/>
          </a:p>
          <a:p>
            <a:r>
              <a:rPr lang="en-US" sz="2400" dirty="0" smtClean="0"/>
              <a:t>When the number of predators increases &gt; # prey decrease</a:t>
            </a:r>
          </a:p>
          <a:p>
            <a:endParaRPr lang="en-US" sz="2400" dirty="0" smtClean="0"/>
          </a:p>
          <a:p>
            <a:r>
              <a:rPr lang="en-US" sz="2400" dirty="0" smtClean="0"/>
              <a:t>Hungry &gt; metabolism slows &gt; conserves energy &gt; less need for food</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dirty="0" smtClean="0"/>
          </a:p>
        </p:txBody>
      </p:sp>
    </p:spTree>
    <p:extLst>
      <p:ext uri="{BB962C8B-B14F-4D97-AF65-F5344CB8AC3E}">
        <p14:creationId xmlns:p14="http://schemas.microsoft.com/office/powerpoint/2010/main" val="23724985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1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System-Wide Communication</a:t>
            </a:r>
            <a:endParaRPr lang="en-US" dirty="0">
              <a:solidFill>
                <a:schemeClr val="accent1"/>
              </a:solidFill>
            </a:endParaRPr>
          </a:p>
        </p:txBody>
      </p:sp>
      <p:pic>
        <p:nvPicPr>
          <p:cNvPr id="4" name="Picture 3"/>
          <p:cNvPicPr>
            <a:picLocks noChangeAspect="1"/>
          </p:cNvPicPr>
          <p:nvPr/>
        </p:nvPicPr>
        <p:blipFill>
          <a:blip r:embed="rId2"/>
          <a:stretch>
            <a:fillRect/>
          </a:stretch>
        </p:blipFill>
        <p:spPr>
          <a:xfrm>
            <a:off x="523326" y="2769045"/>
            <a:ext cx="8163474" cy="2917825"/>
          </a:xfrm>
          <a:prstGeom prst="rect">
            <a:avLst/>
          </a:prstGeom>
        </p:spPr>
      </p:pic>
      <p:sp>
        <p:nvSpPr>
          <p:cNvPr id="5" name="TextBox 4"/>
          <p:cNvSpPr txBox="1"/>
          <p:nvPr/>
        </p:nvSpPr>
        <p:spPr>
          <a:xfrm>
            <a:off x="4120855" y="5341146"/>
            <a:ext cx="1027745" cy="369332"/>
          </a:xfrm>
          <a:prstGeom prst="rect">
            <a:avLst/>
          </a:prstGeom>
          <a:noFill/>
        </p:spPr>
        <p:txBody>
          <a:bodyPr wrap="none" rtlCol="0">
            <a:spAutoFit/>
          </a:bodyPr>
          <a:lstStyle/>
          <a:p>
            <a:r>
              <a:rPr lang="en-US" b="1" dirty="0" smtClean="0">
                <a:solidFill>
                  <a:schemeClr val="tx1">
                    <a:lumMod val="65000"/>
                    <a:lumOff val="35000"/>
                  </a:schemeClr>
                </a:solidFill>
              </a:rPr>
              <a:t>(neuron)</a:t>
            </a:r>
            <a:endParaRPr lang="en-US" b="1" dirty="0">
              <a:solidFill>
                <a:schemeClr val="tx1">
                  <a:lumMod val="65000"/>
                  <a:lumOff val="35000"/>
                </a:schemeClr>
              </a:solidFill>
            </a:endParaRPr>
          </a:p>
        </p:txBody>
      </p:sp>
      <p:sp>
        <p:nvSpPr>
          <p:cNvPr id="3" name="TextBox 2"/>
          <p:cNvSpPr txBox="1"/>
          <p:nvPr/>
        </p:nvSpPr>
        <p:spPr>
          <a:xfrm>
            <a:off x="2020056" y="1622909"/>
            <a:ext cx="5217293" cy="523220"/>
          </a:xfrm>
          <a:prstGeom prst="rect">
            <a:avLst/>
          </a:prstGeom>
          <a:noFill/>
        </p:spPr>
        <p:txBody>
          <a:bodyPr wrap="none" rtlCol="0">
            <a:spAutoFit/>
          </a:bodyPr>
          <a:lstStyle/>
          <a:p>
            <a:r>
              <a:rPr lang="en-US" sz="2800" b="1" dirty="0"/>
              <a:t>v</a:t>
            </a:r>
            <a:r>
              <a:rPr lang="en-US" sz="2800" b="1" dirty="0" smtClean="0"/>
              <a:t>ia nervous &amp; endocrine systems</a:t>
            </a:r>
            <a:endParaRPr lang="en-US" sz="2800" b="1" dirty="0"/>
          </a:p>
        </p:txBody>
      </p:sp>
      <p:sp>
        <p:nvSpPr>
          <p:cNvPr id="7" name="Oval 6"/>
          <p:cNvSpPr/>
          <p:nvPr/>
        </p:nvSpPr>
        <p:spPr>
          <a:xfrm>
            <a:off x="553907" y="2669035"/>
            <a:ext cx="1157219" cy="1858443"/>
          </a:xfrm>
          <a:prstGeom prst="ellipse">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110194" y="2669035"/>
            <a:ext cx="1450039" cy="1858443"/>
          </a:xfrm>
          <a:prstGeom prst="ellipse">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714026" y="5060017"/>
            <a:ext cx="521334" cy="369332"/>
          </a:xfrm>
          <a:prstGeom prst="rect">
            <a:avLst/>
          </a:prstGeom>
          <a:noFill/>
        </p:spPr>
        <p:txBody>
          <a:bodyPr wrap="none" rtlCol="0">
            <a:spAutoFit/>
          </a:bodyPr>
          <a:lstStyle/>
          <a:p>
            <a:r>
              <a:rPr lang="en-US" b="1" dirty="0" smtClean="0">
                <a:solidFill>
                  <a:srgbClr val="595959"/>
                </a:solidFill>
              </a:rPr>
              <a:t>cell</a:t>
            </a:r>
            <a:endParaRPr lang="en-US" b="1" dirty="0">
              <a:solidFill>
                <a:srgbClr val="595959"/>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9-01-11 at 12.01.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516" y="4450783"/>
            <a:ext cx="2221621" cy="1732756"/>
          </a:xfrm>
          <a:prstGeom prst="rect">
            <a:avLst/>
          </a:prstGeom>
        </p:spPr>
      </p:pic>
      <p:pic>
        <p:nvPicPr>
          <p:cNvPr id="6" name="Picture 5" descr="Screen Shot 2019-01-11 at 12.00.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526" y="4522810"/>
            <a:ext cx="2286791" cy="1486152"/>
          </a:xfrm>
          <a:prstGeom prst="rect">
            <a:avLst/>
          </a:prstGeom>
        </p:spPr>
      </p:pic>
      <p:pic>
        <p:nvPicPr>
          <p:cNvPr id="7" name="Picture 6" descr="Screen Shot 2019-01-11 at 12.00.0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83" y="4907508"/>
            <a:ext cx="1356877" cy="778397"/>
          </a:xfrm>
          <a:prstGeom prst="rect">
            <a:avLst/>
          </a:prstGeom>
        </p:spPr>
      </p:pic>
      <p:pic>
        <p:nvPicPr>
          <p:cNvPr id="8" name="Picture 7" descr="Screen Shot 2019-01-11 at 12.00.0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747" y="4907508"/>
            <a:ext cx="1532769" cy="879300"/>
          </a:xfrm>
          <a:prstGeom prst="rect">
            <a:avLst/>
          </a:prstGeom>
        </p:spPr>
      </p:pic>
      <p:pic>
        <p:nvPicPr>
          <p:cNvPr id="9" name="Picture 8" descr="Screen Shot 2019-01-11 at 12.03.1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5183" y="849786"/>
            <a:ext cx="2983179" cy="2574954"/>
          </a:xfrm>
          <a:prstGeom prst="rect">
            <a:avLst/>
          </a:prstGeom>
        </p:spPr>
      </p:pic>
      <p:pic>
        <p:nvPicPr>
          <p:cNvPr id="12" name="Picture 11" descr="Screen Shot 2019-01-11 at 12.10.3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20" y="1309582"/>
            <a:ext cx="3663691" cy="1588554"/>
          </a:xfrm>
          <a:prstGeom prst="rect">
            <a:avLst/>
          </a:prstGeom>
        </p:spPr>
      </p:pic>
      <p:sp useBgFill="1">
        <p:nvSpPr>
          <p:cNvPr id="13" name="Rectangle 12"/>
          <p:cNvSpPr/>
          <p:nvPr/>
        </p:nvSpPr>
        <p:spPr>
          <a:xfrm>
            <a:off x="901383" y="1549391"/>
            <a:ext cx="1616490" cy="184544"/>
          </a:xfrm>
          <a:prstGeom prst="rect">
            <a:avLst/>
          </a:prstGeom>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4" name="Rectangle 13"/>
          <p:cNvSpPr/>
          <p:nvPr/>
        </p:nvSpPr>
        <p:spPr>
          <a:xfrm>
            <a:off x="863244" y="2294819"/>
            <a:ext cx="841772" cy="263063"/>
          </a:xfrm>
          <a:prstGeom prst="rect">
            <a:avLst/>
          </a:prstGeom>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5" name="Rectangle 14"/>
          <p:cNvSpPr/>
          <p:nvPr/>
        </p:nvSpPr>
        <p:spPr>
          <a:xfrm>
            <a:off x="2976465" y="1971762"/>
            <a:ext cx="677793" cy="370903"/>
          </a:xfrm>
          <a:prstGeom prst="rect">
            <a:avLst/>
          </a:prstGeom>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6" name="Rectangle 15"/>
          <p:cNvSpPr/>
          <p:nvPr/>
        </p:nvSpPr>
        <p:spPr>
          <a:xfrm>
            <a:off x="6083002" y="849787"/>
            <a:ext cx="507410" cy="208504"/>
          </a:xfrm>
          <a:prstGeom prst="rect">
            <a:avLst/>
          </a:prstGeom>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7" name="Rectangle 16"/>
          <p:cNvSpPr/>
          <p:nvPr/>
        </p:nvSpPr>
        <p:spPr>
          <a:xfrm>
            <a:off x="7698452" y="954039"/>
            <a:ext cx="639910" cy="208504"/>
          </a:xfrm>
          <a:prstGeom prst="rect">
            <a:avLst/>
          </a:prstGeom>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8" name="Rectangle 17"/>
          <p:cNvSpPr/>
          <p:nvPr/>
        </p:nvSpPr>
        <p:spPr>
          <a:xfrm>
            <a:off x="7833227" y="2238413"/>
            <a:ext cx="366571" cy="20850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9" name="Rectangle 18"/>
          <p:cNvSpPr/>
          <p:nvPr/>
        </p:nvSpPr>
        <p:spPr>
          <a:xfrm>
            <a:off x="7331881" y="3081487"/>
            <a:ext cx="867917" cy="23820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777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p:nvPr/>
        </p:nvSpPr>
        <p:spPr>
          <a:xfrm>
            <a:off x="6458738" y="5677459"/>
            <a:ext cx="922677" cy="184544"/>
          </a:xfrm>
          <a:prstGeom prst="rect">
            <a:avLst/>
          </a:prstGeom>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9-01-11 at 12.11.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7" y="2635821"/>
            <a:ext cx="2337901" cy="929847"/>
          </a:xfrm>
          <a:prstGeom prst="rect">
            <a:avLst/>
          </a:prstGeom>
        </p:spPr>
      </p:pic>
      <p:pic>
        <p:nvPicPr>
          <p:cNvPr id="4" name="Picture 3" descr="Screen Shot 2019-01-11 at 12.11.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108" y="2635821"/>
            <a:ext cx="1531241" cy="1511004"/>
          </a:xfrm>
          <a:prstGeom prst="rect">
            <a:avLst/>
          </a:prstGeom>
        </p:spPr>
      </p:pic>
      <p:pic>
        <p:nvPicPr>
          <p:cNvPr id="12" name="Picture 11" descr="Screen Shot 2019-01-11 at 12.11.2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855" y="2507339"/>
            <a:ext cx="2724475" cy="1329995"/>
          </a:xfrm>
          <a:prstGeom prst="rect">
            <a:avLst/>
          </a:prstGeom>
        </p:spPr>
      </p:pic>
      <p:pic>
        <p:nvPicPr>
          <p:cNvPr id="14" name="Picture 13" descr="Screen Shot 2019-01-11 at 12.12.5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7358" y="653830"/>
            <a:ext cx="4137046" cy="1135767"/>
          </a:xfrm>
          <a:prstGeom prst="rect">
            <a:avLst/>
          </a:prstGeom>
        </p:spPr>
      </p:pic>
      <p:pic>
        <p:nvPicPr>
          <p:cNvPr id="15" name="Picture 14" descr="Screen Shot 2019-01-11 at 12.03.4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3231" y="4735625"/>
            <a:ext cx="4085507" cy="1126378"/>
          </a:xfrm>
          <a:prstGeom prst="rect">
            <a:avLst/>
          </a:prstGeom>
        </p:spPr>
      </p:pic>
      <p:sp useBgFill="1">
        <p:nvSpPr>
          <p:cNvPr id="16" name="Rectangle 15"/>
          <p:cNvSpPr/>
          <p:nvPr/>
        </p:nvSpPr>
        <p:spPr>
          <a:xfrm>
            <a:off x="4443663" y="5275628"/>
            <a:ext cx="922677" cy="184544"/>
          </a:xfrm>
          <a:prstGeom prst="rect">
            <a:avLst/>
          </a:prstGeom>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8" name="Rectangle 17"/>
          <p:cNvSpPr/>
          <p:nvPr/>
        </p:nvSpPr>
        <p:spPr>
          <a:xfrm>
            <a:off x="7099221" y="5862003"/>
            <a:ext cx="922677" cy="184544"/>
          </a:xfrm>
          <a:prstGeom prst="rect">
            <a:avLst/>
          </a:prstGeom>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9" name="Rectangle 18"/>
          <p:cNvSpPr/>
          <p:nvPr/>
        </p:nvSpPr>
        <p:spPr>
          <a:xfrm>
            <a:off x="4287124" y="2595276"/>
            <a:ext cx="922677" cy="184544"/>
          </a:xfrm>
          <a:prstGeom prst="rect">
            <a:avLst/>
          </a:prstGeom>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20" name="Rectangle 19"/>
          <p:cNvSpPr/>
          <p:nvPr/>
        </p:nvSpPr>
        <p:spPr>
          <a:xfrm>
            <a:off x="5727573" y="3446566"/>
            <a:ext cx="1202147" cy="23820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21" name="Rectangle 20"/>
          <p:cNvSpPr/>
          <p:nvPr/>
        </p:nvSpPr>
        <p:spPr>
          <a:xfrm>
            <a:off x="7272601" y="3693374"/>
            <a:ext cx="1202147" cy="23820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22" name="Rectangle 21"/>
          <p:cNvSpPr/>
          <p:nvPr/>
        </p:nvSpPr>
        <p:spPr>
          <a:xfrm>
            <a:off x="7099221" y="2635015"/>
            <a:ext cx="666077" cy="23820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29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1603" y="1254324"/>
            <a:ext cx="5387605" cy="5102767"/>
          </a:xfrm>
        </p:spPr>
        <p:txBody>
          <a:bodyPr>
            <a:normAutofit fontScale="77500" lnSpcReduction="20000"/>
          </a:bodyPr>
          <a:lstStyle/>
          <a:p>
            <a:pPr>
              <a:buNone/>
            </a:pPr>
            <a:r>
              <a:rPr lang="en-US" sz="3100" dirty="0" smtClean="0"/>
              <a:t>  </a:t>
            </a:r>
          </a:p>
          <a:p>
            <a:r>
              <a:rPr lang="en-US" sz="3100" dirty="0" smtClean="0"/>
              <a:t>Stimulus/response </a:t>
            </a:r>
            <a:r>
              <a:rPr lang="en-US" sz="3100" dirty="0" smtClean="0"/>
              <a:t>also allows </a:t>
            </a:r>
            <a:r>
              <a:rPr lang="en-US" sz="3100" dirty="0" smtClean="0"/>
              <a:t>for cell to cell communication</a:t>
            </a:r>
          </a:p>
          <a:p>
            <a:endParaRPr lang="en-US" sz="3100" dirty="0" smtClean="0"/>
          </a:p>
          <a:p>
            <a:r>
              <a:rPr lang="en-US" sz="3100" dirty="0" smtClean="0"/>
              <a:t>Ex: Yeast Mating</a:t>
            </a:r>
          </a:p>
          <a:p>
            <a:pPr lvl="1"/>
            <a:r>
              <a:rPr lang="en-US" sz="3100" dirty="0" smtClean="0"/>
              <a:t>Stimulus: </a:t>
            </a:r>
            <a:r>
              <a:rPr lang="en-US" sz="3100" dirty="0"/>
              <a:t>e</a:t>
            </a:r>
            <a:r>
              <a:rPr lang="en-US" sz="3100" dirty="0" smtClean="0"/>
              <a:t>ach of </a:t>
            </a:r>
            <a:r>
              <a:rPr lang="en-US" sz="3100" dirty="0"/>
              <a:t>two </a:t>
            </a:r>
            <a:r>
              <a:rPr lang="en-US" sz="3100" dirty="0" smtClean="0"/>
              <a:t>cells </a:t>
            </a:r>
            <a:r>
              <a:rPr lang="en-US" sz="3100" dirty="0"/>
              <a:t>(a, ‘α’ </a:t>
            </a:r>
            <a:r>
              <a:rPr lang="en-US" sz="3100" dirty="0" smtClean="0"/>
              <a:t>) </a:t>
            </a:r>
            <a:r>
              <a:rPr lang="en-US" sz="3100" dirty="0" smtClean="0"/>
              <a:t>release a signal molecule</a:t>
            </a:r>
            <a:r>
              <a:rPr lang="en-US" sz="3100" dirty="0" smtClean="0"/>
              <a:t> (‘factor’) that </a:t>
            </a:r>
            <a:r>
              <a:rPr lang="en-US" sz="3100" dirty="0" smtClean="0"/>
              <a:t>binds </a:t>
            </a:r>
            <a:r>
              <a:rPr lang="en-US" sz="3100" dirty="0" smtClean="0"/>
              <a:t>to </a:t>
            </a:r>
            <a:r>
              <a:rPr lang="en-US" sz="3100" dirty="0" smtClean="0"/>
              <a:t>the membrane receptors of the other cell</a:t>
            </a:r>
            <a:endParaRPr lang="en-US" sz="3100" dirty="0" smtClean="0"/>
          </a:p>
          <a:p>
            <a:pPr marL="457200" lvl="1" indent="0">
              <a:buNone/>
            </a:pPr>
            <a:endParaRPr lang="en-US" sz="3100" b="1" dirty="0" smtClean="0"/>
          </a:p>
          <a:p>
            <a:pPr lvl="1"/>
            <a:r>
              <a:rPr lang="en-US" sz="3100" dirty="0" smtClean="0"/>
              <a:t>Response: the fusion </a:t>
            </a:r>
            <a:r>
              <a:rPr lang="en-US" sz="3100" dirty="0" smtClean="0"/>
              <a:t>of </a:t>
            </a:r>
            <a:r>
              <a:rPr lang="en-US" sz="3100" dirty="0" smtClean="0"/>
              <a:t>the 2 cells, including their nuclei, creating a diploid</a:t>
            </a:r>
            <a:r>
              <a:rPr lang="en-US" sz="3100" dirty="0" smtClean="0"/>
              <a:t> cell</a:t>
            </a:r>
          </a:p>
          <a:p>
            <a:pPr lvl="2"/>
            <a:r>
              <a:rPr lang="en-US" sz="2700" dirty="0"/>
              <a:t>r</a:t>
            </a:r>
            <a:r>
              <a:rPr lang="en-US" sz="2700" dirty="0" smtClean="0"/>
              <a:t>equires a process for moving the message within the cell</a:t>
            </a:r>
            <a:r>
              <a:rPr lang="en-US" sz="2700" dirty="0" smtClean="0"/>
              <a:t>       </a:t>
            </a:r>
            <a:r>
              <a:rPr lang="en-US" dirty="0" smtClean="0"/>
              <a:t>                        </a:t>
            </a:r>
            <a:endParaRPr lang="en-US" dirty="0"/>
          </a:p>
        </p:txBody>
      </p:sp>
      <p:pic>
        <p:nvPicPr>
          <p:cNvPr id="8" name="Picture 7"/>
          <p:cNvPicPr>
            <a:picLocks noChangeAspect="1"/>
          </p:cNvPicPr>
          <p:nvPr/>
        </p:nvPicPr>
        <p:blipFill>
          <a:blip r:embed="rId2"/>
          <a:stretch>
            <a:fillRect/>
          </a:stretch>
        </p:blipFill>
        <p:spPr>
          <a:xfrm>
            <a:off x="5452884" y="1659869"/>
            <a:ext cx="2916580" cy="4714220"/>
          </a:xfrm>
          <a:prstGeom prst="rect">
            <a:avLst/>
          </a:prstGeom>
        </p:spPr>
      </p:pic>
      <p:sp>
        <p:nvSpPr>
          <p:cNvPr id="13" name="TextBox 12"/>
          <p:cNvSpPr txBox="1"/>
          <p:nvPr/>
        </p:nvSpPr>
        <p:spPr>
          <a:xfrm>
            <a:off x="647700" y="6254233"/>
            <a:ext cx="3108506" cy="369332"/>
          </a:xfrm>
          <a:prstGeom prst="rect">
            <a:avLst/>
          </a:prstGeom>
          <a:noFill/>
        </p:spPr>
        <p:txBody>
          <a:bodyPr wrap="none" rtlCol="0">
            <a:spAutoFit/>
          </a:bodyPr>
          <a:lstStyle/>
          <a:p>
            <a:r>
              <a:rPr lang="en-US" dirty="0" smtClean="0"/>
              <a:t>Ex: </a:t>
            </a:r>
            <a:r>
              <a:rPr lang="en-US" dirty="0" smtClean="0">
                <a:hlinkClick r:id="rId3"/>
              </a:rPr>
              <a:t>quorum sensing of bacteria</a:t>
            </a:r>
            <a:endParaRPr lang="en-US" dirty="0"/>
          </a:p>
        </p:txBody>
      </p:sp>
      <p:sp>
        <p:nvSpPr>
          <p:cNvPr id="9" name="Title 1"/>
          <p:cNvSpPr>
            <a:spLocks noGrp="1"/>
          </p:cNvSpPr>
          <p:nvPr>
            <p:ph type="title"/>
          </p:nvPr>
        </p:nvSpPr>
        <p:spPr>
          <a:xfrm>
            <a:off x="457200" y="155448"/>
            <a:ext cx="8229600" cy="1252728"/>
          </a:xfrm>
        </p:spPr>
        <p:txBody>
          <a:bodyPr>
            <a:normAutofit/>
          </a:bodyPr>
          <a:lstStyle/>
          <a:p>
            <a:r>
              <a:rPr lang="en-US" dirty="0" smtClean="0">
                <a:solidFill>
                  <a:schemeClr val="accent1"/>
                </a:solidFill>
              </a:rPr>
              <a:t>Communication </a:t>
            </a:r>
            <a:r>
              <a:rPr lang="en-US" dirty="0" smtClean="0">
                <a:solidFill>
                  <a:schemeClr val="accent1"/>
                </a:solidFill>
              </a:rPr>
              <a:t>Between Cells</a:t>
            </a:r>
            <a:endParaRPr lang="en-US" dirty="0">
              <a:solidFill>
                <a:schemeClr val="accent1"/>
              </a:solidFill>
            </a:endParaRPr>
          </a:p>
        </p:txBody>
      </p:sp>
      <p:sp>
        <p:nvSpPr>
          <p:cNvPr id="2" name="TextBox 1"/>
          <p:cNvSpPr txBox="1"/>
          <p:nvPr/>
        </p:nvSpPr>
        <p:spPr>
          <a:xfrm>
            <a:off x="7559499" y="5848795"/>
            <a:ext cx="1619930" cy="646331"/>
          </a:xfrm>
          <a:prstGeom prst="rect">
            <a:avLst/>
          </a:prstGeom>
          <a:noFill/>
        </p:spPr>
        <p:txBody>
          <a:bodyPr wrap="none" rtlCol="0">
            <a:spAutoFit/>
          </a:bodyPr>
          <a:lstStyle/>
          <a:p>
            <a:r>
              <a:rPr lang="en-US" dirty="0" smtClean="0"/>
              <a:t>a diploid cell</a:t>
            </a:r>
          </a:p>
          <a:p>
            <a:r>
              <a:rPr lang="en-US" dirty="0" smtClean="0"/>
              <a:t>(2 </a:t>
            </a:r>
            <a:r>
              <a:rPr lang="en-US" dirty="0"/>
              <a:t>sets of </a:t>
            </a:r>
            <a:r>
              <a:rPr lang="en-US" dirty="0" smtClean="0"/>
              <a:t>DNA)</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136708"/>
            <a:ext cx="8534400" cy="5721291"/>
          </a:xfrm>
        </p:spPr>
        <p:txBody>
          <a:bodyPr>
            <a:normAutofit/>
          </a:bodyPr>
          <a:lstStyle/>
          <a:p>
            <a:pPr>
              <a:buNone/>
            </a:pPr>
            <a:endParaRPr lang="en-US" sz="2800" dirty="0" smtClean="0"/>
          </a:p>
          <a:p>
            <a:r>
              <a:rPr lang="en-US" sz="2800" dirty="0" smtClean="0"/>
              <a:t>Translating external stimulus into </a:t>
            </a:r>
            <a:r>
              <a:rPr lang="en-US" sz="2800" dirty="0" smtClean="0"/>
              <a:t>a cellular response</a:t>
            </a:r>
          </a:p>
          <a:p>
            <a:pPr marL="457200" lvl="1" indent="0">
              <a:buNone/>
            </a:pPr>
            <a:r>
              <a:rPr lang="en-US" sz="2400" dirty="0" smtClean="0"/>
              <a:t>The</a:t>
            </a:r>
            <a:r>
              <a:rPr lang="en-US" sz="2400" dirty="0" smtClean="0"/>
              <a:t> </a:t>
            </a:r>
            <a:r>
              <a:rPr lang="en-US" sz="2400" dirty="0" smtClean="0"/>
              <a:t>signal molecule </a:t>
            </a:r>
            <a:r>
              <a:rPr lang="en-US" sz="2400" dirty="0" smtClean="0"/>
              <a:t>at the membrane receptor signals </a:t>
            </a:r>
            <a:r>
              <a:rPr lang="en-US" sz="2400" dirty="0" smtClean="0"/>
              <a:t>internal relay </a:t>
            </a:r>
            <a:r>
              <a:rPr lang="en-US" sz="2400" dirty="0" smtClean="0"/>
              <a:t>molecules,</a:t>
            </a:r>
            <a:r>
              <a:rPr lang="en-US" sz="2400" dirty="0" smtClean="0"/>
              <a:t> ultimately</a:t>
            </a:r>
            <a:r>
              <a:rPr lang="en-US" sz="2400" dirty="0" smtClean="0"/>
              <a:t> eliciting the </a:t>
            </a:r>
            <a:r>
              <a:rPr lang="en-US" sz="2400" dirty="0" smtClean="0"/>
              <a:t>cellular response</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400" dirty="0" smtClean="0"/>
          </a:p>
          <a:p>
            <a:endParaRPr lang="en-US" sz="2400" dirty="0" smtClean="0"/>
          </a:p>
          <a:p>
            <a:endParaRPr lang="en-US" dirty="0"/>
          </a:p>
        </p:txBody>
      </p:sp>
      <p:sp>
        <p:nvSpPr>
          <p:cNvPr id="8" name="TextBox 7"/>
          <p:cNvSpPr txBox="1"/>
          <p:nvPr/>
        </p:nvSpPr>
        <p:spPr>
          <a:xfrm>
            <a:off x="546100" y="22790"/>
            <a:ext cx="7222964" cy="1323439"/>
          </a:xfrm>
          <a:prstGeom prst="rect">
            <a:avLst/>
          </a:prstGeom>
          <a:noFill/>
        </p:spPr>
        <p:txBody>
          <a:bodyPr wrap="none" rtlCol="0">
            <a:spAutoFit/>
          </a:bodyPr>
          <a:lstStyle/>
          <a:p>
            <a:r>
              <a:rPr lang="en-US" sz="4400" b="1" dirty="0" smtClean="0">
                <a:solidFill>
                  <a:schemeClr val="accent1"/>
                </a:solidFill>
              </a:rPr>
              <a:t>Communication Within a </a:t>
            </a:r>
            <a:r>
              <a:rPr lang="en-US" sz="4400" b="1" dirty="0" smtClean="0">
                <a:solidFill>
                  <a:schemeClr val="accent1"/>
                </a:solidFill>
              </a:rPr>
              <a:t>C</a:t>
            </a:r>
            <a:r>
              <a:rPr lang="en-US" sz="4400" b="1" dirty="0" smtClean="0">
                <a:solidFill>
                  <a:schemeClr val="accent1"/>
                </a:solidFill>
              </a:rPr>
              <a:t>ell</a:t>
            </a:r>
          </a:p>
          <a:p>
            <a:r>
              <a:rPr lang="en-US" sz="3600" b="1" i="1" dirty="0">
                <a:solidFill>
                  <a:schemeClr val="accent1"/>
                </a:solidFill>
              </a:rPr>
              <a:t>a</a:t>
            </a:r>
            <a:r>
              <a:rPr lang="en-US" sz="3600" b="1" i="1" dirty="0" smtClean="0">
                <a:solidFill>
                  <a:schemeClr val="accent1"/>
                </a:solidFill>
              </a:rPr>
              <a:t>ka </a:t>
            </a:r>
            <a:r>
              <a:rPr lang="en-US" sz="3600" b="1" i="1" dirty="0">
                <a:solidFill>
                  <a:schemeClr val="accent1"/>
                </a:solidFill>
              </a:rPr>
              <a:t>S</a:t>
            </a:r>
            <a:r>
              <a:rPr lang="en-US" sz="3600" b="1" i="1" dirty="0" smtClean="0">
                <a:solidFill>
                  <a:schemeClr val="accent1"/>
                </a:solidFill>
              </a:rPr>
              <a:t>ignal Transducti</a:t>
            </a:r>
            <a:r>
              <a:rPr lang="en-US" sz="3600" b="1" i="1" dirty="0" smtClean="0">
                <a:solidFill>
                  <a:schemeClr val="accent1"/>
                </a:solidFill>
              </a:rPr>
              <a:t>on</a:t>
            </a:r>
            <a:endParaRPr lang="en-US" sz="3600" i="1" dirty="0">
              <a:solidFill>
                <a:schemeClr val="accent1"/>
              </a:solidFill>
            </a:endParaRPr>
          </a:p>
        </p:txBody>
      </p:sp>
      <p:pic>
        <p:nvPicPr>
          <p:cNvPr id="11" name="Picture 10"/>
          <p:cNvPicPr>
            <a:picLocks noChangeAspect="1"/>
          </p:cNvPicPr>
          <p:nvPr/>
        </p:nvPicPr>
        <p:blipFill>
          <a:blip r:embed="rId3"/>
          <a:stretch>
            <a:fillRect/>
          </a:stretch>
        </p:blipFill>
        <p:spPr>
          <a:xfrm>
            <a:off x="1807310" y="3258258"/>
            <a:ext cx="5509932" cy="2358251"/>
          </a:xfrm>
          <a:prstGeom prst="rect">
            <a:avLst/>
          </a:prstGeom>
        </p:spPr>
      </p:pic>
      <p:sp>
        <p:nvSpPr>
          <p:cNvPr id="12" name="TextBox 11"/>
          <p:cNvSpPr txBox="1"/>
          <p:nvPr/>
        </p:nvSpPr>
        <p:spPr>
          <a:xfrm>
            <a:off x="270568" y="3645393"/>
            <a:ext cx="1612716" cy="1754327"/>
          </a:xfrm>
          <a:prstGeom prst="rect">
            <a:avLst/>
          </a:prstGeom>
          <a:noFill/>
        </p:spPr>
        <p:txBody>
          <a:bodyPr wrap="square" rtlCol="0">
            <a:spAutoFit/>
          </a:bodyPr>
          <a:lstStyle/>
          <a:p>
            <a:r>
              <a:rPr lang="en-US" b="1" dirty="0" smtClean="0"/>
              <a:t>1. </a:t>
            </a:r>
            <a:r>
              <a:rPr lang="en-US" b="1" dirty="0" smtClean="0"/>
              <a:t>Signal </a:t>
            </a:r>
            <a:r>
              <a:rPr lang="en-US" b="1" dirty="0" smtClean="0"/>
              <a:t>molecule </a:t>
            </a:r>
            <a:r>
              <a:rPr lang="en-US" b="1" dirty="0" smtClean="0"/>
              <a:t>interacts with receptor, opens </a:t>
            </a:r>
            <a:r>
              <a:rPr lang="en-US" b="1" dirty="0" smtClean="0"/>
              <a:t>gated channels, etc</a:t>
            </a:r>
            <a:endParaRPr lang="en-US" b="1" dirty="0"/>
          </a:p>
        </p:txBody>
      </p:sp>
      <p:sp>
        <p:nvSpPr>
          <p:cNvPr id="13" name="TextBox 12"/>
          <p:cNvSpPr txBox="1"/>
          <p:nvPr/>
        </p:nvSpPr>
        <p:spPr>
          <a:xfrm>
            <a:off x="3058034" y="5646883"/>
            <a:ext cx="3540278" cy="923330"/>
          </a:xfrm>
          <a:prstGeom prst="rect">
            <a:avLst/>
          </a:prstGeom>
          <a:noFill/>
        </p:spPr>
        <p:txBody>
          <a:bodyPr wrap="square" rtlCol="0">
            <a:spAutoFit/>
          </a:bodyPr>
          <a:lstStyle/>
          <a:p>
            <a:r>
              <a:rPr lang="en-US" b="1" dirty="0" smtClean="0"/>
              <a:t>2. </a:t>
            </a:r>
            <a:r>
              <a:rPr lang="en-US" b="1" dirty="0" smtClean="0"/>
              <a:t>Activates </a:t>
            </a:r>
            <a:r>
              <a:rPr lang="en-US" b="1" dirty="0" smtClean="0"/>
              <a:t>inactive secondary signal </a:t>
            </a:r>
            <a:r>
              <a:rPr lang="en-US" b="1" dirty="0" smtClean="0"/>
              <a:t>molecules which </a:t>
            </a:r>
            <a:r>
              <a:rPr lang="en-US" b="1" dirty="0" smtClean="0">
                <a:solidFill>
                  <a:schemeClr val="accent1">
                    <a:lumMod val="75000"/>
                  </a:schemeClr>
                </a:solidFill>
              </a:rPr>
              <a:t>trans</a:t>
            </a:r>
            <a:r>
              <a:rPr lang="en-US" b="1" dirty="0" smtClean="0"/>
              <a:t>form, con</a:t>
            </a:r>
            <a:r>
              <a:rPr lang="en-US" b="1" dirty="0" smtClean="0">
                <a:solidFill>
                  <a:srgbClr val="B48200"/>
                </a:solidFill>
              </a:rPr>
              <a:t>duct</a:t>
            </a:r>
            <a:r>
              <a:rPr lang="en-US" b="1" dirty="0" smtClean="0"/>
              <a:t> the message</a:t>
            </a:r>
            <a:endParaRPr lang="en-US" b="1" dirty="0"/>
          </a:p>
        </p:txBody>
      </p:sp>
      <p:sp>
        <p:nvSpPr>
          <p:cNvPr id="14" name="Rectangle 13"/>
          <p:cNvSpPr/>
          <p:nvPr/>
        </p:nvSpPr>
        <p:spPr>
          <a:xfrm>
            <a:off x="7427674" y="3878858"/>
            <a:ext cx="1248611" cy="2031325"/>
          </a:xfrm>
          <a:prstGeom prst="rect">
            <a:avLst/>
          </a:prstGeom>
        </p:spPr>
        <p:txBody>
          <a:bodyPr wrap="square">
            <a:spAutoFit/>
          </a:bodyPr>
          <a:lstStyle/>
          <a:p>
            <a:r>
              <a:rPr lang="en-US" b="1" dirty="0" smtClean="0"/>
              <a:t>3. Activate a gene,</a:t>
            </a:r>
          </a:p>
          <a:p>
            <a:r>
              <a:rPr lang="en-US" b="1" dirty="0"/>
              <a:t>m</a:t>
            </a:r>
            <a:r>
              <a:rPr lang="en-US" b="1" dirty="0" smtClean="0"/>
              <a:t>ove a cell, </a:t>
            </a:r>
            <a:r>
              <a:rPr lang="en-US" b="1" dirty="0" smtClean="0"/>
              <a:t>secrete a protein, </a:t>
            </a:r>
            <a:r>
              <a:rPr lang="en-US" b="1" dirty="0" err="1" smtClean="0"/>
              <a:t>etc</a:t>
            </a:r>
            <a:endParaRPr lang="en-US" b="1"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Signaling molecules</a:t>
            </a:r>
            <a:endParaRPr lang="en-US" dirty="0">
              <a:solidFill>
                <a:schemeClr val="accent1"/>
              </a:solidFill>
            </a:endParaRPr>
          </a:p>
        </p:txBody>
      </p:sp>
      <p:sp>
        <p:nvSpPr>
          <p:cNvPr id="3" name="Content Placeholder 2"/>
          <p:cNvSpPr>
            <a:spLocks noGrp="1"/>
          </p:cNvSpPr>
          <p:nvPr>
            <p:ph idx="1"/>
          </p:nvPr>
        </p:nvSpPr>
        <p:spPr>
          <a:xfrm>
            <a:off x="457200" y="1950035"/>
            <a:ext cx="6502400" cy="4625609"/>
          </a:xfrm>
        </p:spPr>
        <p:txBody>
          <a:bodyPr>
            <a:normAutofit/>
          </a:bodyPr>
          <a:lstStyle/>
          <a:p>
            <a:r>
              <a:rPr lang="en-US" sz="2400" dirty="0" smtClean="0"/>
              <a:t>AKA </a:t>
            </a:r>
            <a:r>
              <a:rPr lang="en-US" sz="2400" b="1" dirty="0" smtClean="0"/>
              <a:t>ligands</a:t>
            </a:r>
          </a:p>
          <a:p>
            <a:endParaRPr lang="en-US" sz="2400" b="1" dirty="0"/>
          </a:p>
          <a:p>
            <a:r>
              <a:rPr lang="en-US" sz="2400" dirty="0" smtClean="0"/>
              <a:t>Chemical </a:t>
            </a:r>
            <a:r>
              <a:rPr lang="en-US" sz="2400" dirty="0" smtClean="0"/>
              <a:t>messengers</a:t>
            </a:r>
          </a:p>
          <a:p>
            <a:pPr lvl="1"/>
            <a:r>
              <a:rPr lang="en-US" sz="2400" dirty="0" smtClean="0"/>
              <a:t> Includes: </a:t>
            </a:r>
            <a:r>
              <a:rPr lang="en-US" sz="2400" b="1" dirty="0" smtClean="0"/>
              <a:t>hormones, growth factors, pheromones, neurotransmitters </a:t>
            </a:r>
          </a:p>
          <a:p>
            <a:pPr lvl="1"/>
            <a:endParaRPr lang="en-US" sz="2400" b="1" dirty="0" smtClean="0"/>
          </a:p>
          <a:p>
            <a:r>
              <a:rPr lang="en-US" sz="2400" dirty="0" smtClean="0"/>
              <a:t>Recognized by &amp; physically fit with specific </a:t>
            </a:r>
            <a:r>
              <a:rPr lang="en-US" sz="2400" dirty="0" smtClean="0"/>
              <a:t>membrane receptors</a:t>
            </a:r>
            <a:endParaRPr lang="en-US" sz="2400" dirty="0" smtClean="0"/>
          </a:p>
          <a:p>
            <a:endParaRPr lang="en-US" sz="2400" dirty="0" smtClean="0"/>
          </a:p>
          <a:p>
            <a:endParaRPr lang="en-US" sz="2400" dirty="0" smtClean="0"/>
          </a:p>
          <a:p>
            <a:endParaRPr lang="en-US" sz="2400" b="1" dirty="0" smtClean="0"/>
          </a:p>
          <a:p>
            <a:endParaRPr lang="en-US" sz="2400" b="1" dirty="0" smtClean="0"/>
          </a:p>
          <a:p>
            <a:endParaRPr lang="en-US" sz="2400" dirty="0"/>
          </a:p>
        </p:txBody>
      </p:sp>
      <p:pic>
        <p:nvPicPr>
          <p:cNvPr id="4" name="Picture 3"/>
          <p:cNvPicPr>
            <a:picLocks noChangeAspect="1"/>
          </p:cNvPicPr>
          <p:nvPr/>
        </p:nvPicPr>
        <p:blipFill>
          <a:blip r:embed="rId2"/>
          <a:stretch>
            <a:fillRect/>
          </a:stretch>
        </p:blipFill>
        <p:spPr>
          <a:xfrm>
            <a:off x="6491593" y="2721341"/>
            <a:ext cx="2195207" cy="1993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322592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mn-lt"/>
              </a:rPr>
              <a:t>Ligand </a:t>
            </a:r>
            <a:r>
              <a:rPr lang="en-US" dirty="0" smtClean="0">
                <a:solidFill>
                  <a:schemeClr val="accent1"/>
                </a:solidFill>
                <a:latin typeface="+mn-lt"/>
              </a:rPr>
              <a:t>modifies the Receptor</a:t>
            </a:r>
            <a:endParaRPr lang="en-US" dirty="0">
              <a:solidFill>
                <a:schemeClr val="accent1"/>
              </a:solidFill>
              <a:latin typeface="+mn-lt"/>
            </a:endParaRPr>
          </a:p>
        </p:txBody>
      </p:sp>
      <p:sp>
        <p:nvSpPr>
          <p:cNvPr id="3" name="Content Placeholder 2"/>
          <p:cNvSpPr>
            <a:spLocks noGrp="1"/>
          </p:cNvSpPr>
          <p:nvPr>
            <p:ph idx="1"/>
          </p:nvPr>
        </p:nvSpPr>
        <p:spPr>
          <a:xfrm>
            <a:off x="252045" y="1965539"/>
            <a:ext cx="3010877" cy="3509963"/>
          </a:xfrm>
        </p:spPr>
        <p:txBody>
          <a:bodyPr>
            <a:normAutofit fontScale="92500"/>
          </a:bodyPr>
          <a:lstStyle/>
          <a:p>
            <a:r>
              <a:rPr lang="en-US" sz="2400" dirty="0" smtClean="0"/>
              <a:t>Interaction of </a:t>
            </a:r>
            <a:r>
              <a:rPr lang="en-US" sz="2400" dirty="0" smtClean="0"/>
              <a:t>signal molecule </a:t>
            </a:r>
            <a:r>
              <a:rPr lang="en-US" sz="2400" dirty="0" smtClean="0"/>
              <a:t>and receptor causes a change in receptor </a:t>
            </a:r>
            <a:r>
              <a:rPr lang="en-US" sz="2400" dirty="0" smtClean="0"/>
              <a:t>conformation</a:t>
            </a:r>
          </a:p>
          <a:p>
            <a:endParaRPr lang="en-US" sz="2400" dirty="0"/>
          </a:p>
          <a:p>
            <a:r>
              <a:rPr lang="en-US" sz="2400" dirty="0" smtClean="0"/>
              <a:t> transferring a phosphate from ATP </a:t>
            </a:r>
            <a:r>
              <a:rPr lang="mr-IN" sz="2400" dirty="0" smtClean="0"/>
              <a:t>–</a:t>
            </a:r>
            <a:r>
              <a:rPr lang="en-US" sz="2400" dirty="0" smtClean="0"/>
              <a:t> </a:t>
            </a:r>
            <a:r>
              <a:rPr lang="en-US" sz="2400" b="1" dirty="0" smtClean="0"/>
              <a:t>phosphorylation</a:t>
            </a:r>
            <a:r>
              <a:rPr lang="en-US" sz="2400" dirty="0" smtClean="0"/>
              <a:t> </a:t>
            </a:r>
            <a:r>
              <a:rPr lang="mr-IN" sz="2400" dirty="0" smtClean="0"/>
              <a:t>–</a:t>
            </a:r>
            <a:r>
              <a:rPr lang="en-US" sz="2400" dirty="0" smtClean="0"/>
              <a:t> is  often involved </a:t>
            </a:r>
            <a:endParaRPr lang="en-US" sz="2400" dirty="0"/>
          </a:p>
        </p:txBody>
      </p:sp>
      <p:pic>
        <p:nvPicPr>
          <p:cNvPr id="4" name="Picture 3"/>
          <p:cNvPicPr>
            <a:picLocks noChangeAspect="1"/>
          </p:cNvPicPr>
          <p:nvPr/>
        </p:nvPicPr>
        <p:blipFill>
          <a:blip r:embed="rId2"/>
          <a:stretch>
            <a:fillRect/>
          </a:stretch>
        </p:blipFill>
        <p:spPr>
          <a:xfrm>
            <a:off x="3389923" y="1775191"/>
            <a:ext cx="5421923" cy="1945330"/>
          </a:xfrm>
          <a:prstGeom prst="rect">
            <a:avLst/>
          </a:prstGeom>
        </p:spPr>
      </p:pic>
      <p:pic>
        <p:nvPicPr>
          <p:cNvPr id="5" name="Picture 4" descr="Screen Shot 2019-01-17 at 11.35.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864" y="4044461"/>
            <a:ext cx="1925934" cy="2442308"/>
          </a:xfrm>
          <a:prstGeom prst="rect">
            <a:avLst/>
          </a:prstGeom>
        </p:spPr>
      </p:pic>
      <p:sp>
        <p:nvSpPr>
          <p:cNvPr id="6" name="Rectangle 5"/>
          <p:cNvSpPr/>
          <p:nvPr/>
        </p:nvSpPr>
        <p:spPr>
          <a:xfrm>
            <a:off x="6121120" y="4044460"/>
            <a:ext cx="488462" cy="5177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017567" y="4695089"/>
            <a:ext cx="488462" cy="2481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108659" y="4593434"/>
            <a:ext cx="2288864" cy="338554"/>
          </a:xfrm>
          <a:prstGeom prst="rect">
            <a:avLst/>
          </a:prstGeom>
          <a:noFill/>
        </p:spPr>
        <p:txBody>
          <a:bodyPr wrap="none" rtlCol="0">
            <a:spAutoFit/>
          </a:bodyPr>
          <a:lstStyle/>
          <a:p>
            <a:r>
              <a:rPr lang="en-US" sz="1600" i="1" dirty="0" smtClean="0"/>
              <a:t>     membrane       receptor</a:t>
            </a:r>
            <a:endParaRPr lang="en-US" sz="1600" i="1" dirty="0"/>
          </a:p>
        </p:txBody>
      </p:sp>
      <p:sp>
        <p:nvSpPr>
          <p:cNvPr id="10" name="TextBox 9"/>
          <p:cNvSpPr txBox="1"/>
          <p:nvPr/>
        </p:nvSpPr>
        <p:spPr>
          <a:xfrm>
            <a:off x="5404596" y="4044461"/>
            <a:ext cx="1496423" cy="338554"/>
          </a:xfrm>
          <a:prstGeom prst="rect">
            <a:avLst/>
          </a:prstGeom>
          <a:noFill/>
        </p:spPr>
        <p:txBody>
          <a:bodyPr wrap="none" rtlCol="0">
            <a:spAutoFit/>
          </a:bodyPr>
          <a:lstStyle/>
          <a:p>
            <a:r>
              <a:rPr lang="en-US" sz="1600" i="1" dirty="0"/>
              <a:t>s</a:t>
            </a:r>
            <a:r>
              <a:rPr lang="en-US" sz="1600" i="1" dirty="0" smtClean="0"/>
              <a:t>ignal molecule</a:t>
            </a:r>
            <a:endParaRPr lang="en-US" sz="1600" i="1" dirty="0"/>
          </a:p>
        </p:txBody>
      </p:sp>
      <p:sp>
        <p:nvSpPr>
          <p:cNvPr id="11" name="TextBox 10"/>
          <p:cNvSpPr txBox="1"/>
          <p:nvPr/>
        </p:nvSpPr>
        <p:spPr>
          <a:xfrm>
            <a:off x="3757160" y="5792205"/>
            <a:ext cx="578704" cy="369332"/>
          </a:xfrm>
          <a:prstGeom prst="rect">
            <a:avLst/>
          </a:prstGeom>
          <a:noFill/>
        </p:spPr>
        <p:txBody>
          <a:bodyPr wrap="none" rtlCol="0">
            <a:spAutoFit/>
          </a:bodyPr>
          <a:lstStyle/>
          <a:p>
            <a:r>
              <a:rPr lang="en-US" dirty="0" smtClean="0"/>
              <a:t>ATP</a:t>
            </a:r>
            <a:endParaRPr lang="en-US" dirty="0"/>
          </a:p>
        </p:txBody>
      </p:sp>
      <p:sp>
        <p:nvSpPr>
          <p:cNvPr id="12" name="TextBox 11"/>
          <p:cNvSpPr txBox="1"/>
          <p:nvPr/>
        </p:nvSpPr>
        <p:spPr>
          <a:xfrm>
            <a:off x="6254429" y="5422571"/>
            <a:ext cx="1293180" cy="369332"/>
          </a:xfrm>
          <a:prstGeom prst="rect">
            <a:avLst/>
          </a:prstGeom>
          <a:noFill/>
        </p:spPr>
        <p:txBody>
          <a:bodyPr wrap="none" rtlCol="0">
            <a:spAutoFit/>
          </a:bodyPr>
          <a:lstStyle/>
          <a:p>
            <a:r>
              <a:rPr lang="en-US" dirty="0" smtClean="0"/>
              <a:t>phosphates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46100" y="1136709"/>
            <a:ext cx="7874130" cy="5422900"/>
          </a:xfrm>
        </p:spPr>
        <p:txBody>
          <a:bodyPr>
            <a:normAutofit/>
          </a:bodyPr>
          <a:lstStyle/>
          <a:p>
            <a:pPr>
              <a:buNone/>
            </a:pPr>
            <a:endParaRPr lang="en-US" sz="2800" dirty="0" smtClean="0"/>
          </a:p>
          <a:p>
            <a:r>
              <a:rPr lang="en-US" sz="2400" b="1" dirty="0" smtClean="0"/>
              <a:t>Moves </a:t>
            </a:r>
            <a:r>
              <a:rPr lang="en-US" sz="2400" dirty="0" smtClean="0"/>
              <a:t>the message within the cell.  Employs secondary messenger molecules, i.e. </a:t>
            </a:r>
            <a:r>
              <a:rPr lang="en-US" sz="2400" b="1" dirty="0" err="1" smtClean="0"/>
              <a:t>cAMP</a:t>
            </a:r>
            <a:endParaRPr lang="en-US" sz="2400" dirty="0" smtClean="0"/>
          </a:p>
          <a:p>
            <a:r>
              <a:rPr lang="en-US" sz="2400" dirty="0" smtClean="0"/>
              <a:t>Transduction phase can involve activating enzymes (</a:t>
            </a:r>
            <a:r>
              <a:rPr lang="en-US" sz="2400" b="1" dirty="0" smtClean="0"/>
              <a:t>kinases</a:t>
            </a:r>
            <a:r>
              <a:rPr lang="en-US" sz="2400" dirty="0" smtClean="0"/>
              <a:t> </a:t>
            </a:r>
            <a:r>
              <a:rPr lang="en-US" sz="2400" dirty="0" smtClean="0"/>
              <a:t>are</a:t>
            </a:r>
            <a:r>
              <a:rPr lang="en-US" sz="2400" dirty="0" smtClean="0"/>
              <a:t> </a:t>
            </a:r>
            <a:r>
              <a:rPr lang="en-US" sz="2400" dirty="0" smtClean="0"/>
              <a:t>common), </a:t>
            </a:r>
            <a:r>
              <a:rPr lang="en-US" sz="2400" dirty="0" smtClean="0"/>
              <a:t>phosphorylation</a:t>
            </a:r>
            <a:r>
              <a:rPr lang="en-US" sz="2400" dirty="0"/>
              <a:t>,</a:t>
            </a:r>
            <a:r>
              <a:rPr lang="en-US" sz="2400" dirty="0" smtClean="0"/>
              <a:t> rearrangement </a:t>
            </a:r>
            <a:r>
              <a:rPr lang="en-US" sz="2400" dirty="0" smtClean="0"/>
              <a:t>of the cytoskeleton, </a:t>
            </a:r>
            <a:r>
              <a:rPr lang="en-US" sz="2400" b="1" dirty="0" smtClean="0"/>
              <a:t>amplification </a:t>
            </a:r>
            <a:r>
              <a:rPr lang="en-US" sz="2400" dirty="0" smtClean="0"/>
              <a:t>of the message,  </a:t>
            </a:r>
            <a:r>
              <a:rPr lang="en-US" sz="2400" dirty="0" smtClean="0"/>
              <a:t>and more. </a:t>
            </a:r>
            <a:endParaRPr lang="en-US" sz="2400" dirty="0" smtClean="0"/>
          </a:p>
          <a:p>
            <a:endParaRPr lang="en-US" sz="2400" dirty="0" smtClean="0"/>
          </a:p>
          <a:p>
            <a:endParaRPr lang="en-US" dirty="0"/>
          </a:p>
        </p:txBody>
      </p:sp>
      <p:sp>
        <p:nvSpPr>
          <p:cNvPr id="8" name="TextBox 7"/>
          <p:cNvSpPr txBox="1"/>
          <p:nvPr/>
        </p:nvSpPr>
        <p:spPr>
          <a:xfrm>
            <a:off x="546100" y="351879"/>
            <a:ext cx="7577108" cy="784830"/>
          </a:xfrm>
          <a:prstGeom prst="rect">
            <a:avLst/>
          </a:prstGeom>
          <a:noFill/>
        </p:spPr>
        <p:txBody>
          <a:bodyPr wrap="none" rtlCol="0">
            <a:spAutoFit/>
          </a:bodyPr>
          <a:lstStyle/>
          <a:p>
            <a:r>
              <a:rPr lang="en-US" sz="4500" b="1" dirty="0" smtClean="0">
                <a:solidFill>
                  <a:schemeClr val="accent1"/>
                </a:solidFill>
              </a:rPr>
              <a:t>Transduction relays the signal</a:t>
            </a:r>
            <a:endParaRPr lang="en-US" sz="4500" dirty="0">
              <a:solidFill>
                <a:schemeClr val="accent1"/>
              </a:solidFill>
            </a:endParaRPr>
          </a:p>
        </p:txBody>
      </p:sp>
      <p:pic>
        <p:nvPicPr>
          <p:cNvPr id="6" name="Picture 5"/>
          <p:cNvPicPr>
            <a:picLocks noChangeAspect="1"/>
          </p:cNvPicPr>
          <p:nvPr/>
        </p:nvPicPr>
        <p:blipFill>
          <a:blip r:embed="rId3"/>
          <a:stretch>
            <a:fillRect/>
          </a:stretch>
        </p:blipFill>
        <p:spPr>
          <a:xfrm>
            <a:off x="1301485" y="4050295"/>
            <a:ext cx="6104577" cy="2369709"/>
          </a:xfrm>
          <a:prstGeom prst="rect">
            <a:avLst/>
          </a:prstGeom>
        </p:spPr>
      </p:pic>
      <p:sp>
        <p:nvSpPr>
          <p:cNvPr id="7" name="TextBox 6"/>
          <p:cNvSpPr txBox="1"/>
          <p:nvPr/>
        </p:nvSpPr>
        <p:spPr>
          <a:xfrm>
            <a:off x="4370860" y="5009845"/>
            <a:ext cx="945015" cy="646331"/>
          </a:xfrm>
          <a:prstGeom prst="rect">
            <a:avLst/>
          </a:prstGeom>
          <a:noFill/>
        </p:spPr>
        <p:txBody>
          <a:bodyPr wrap="none" rtlCol="0">
            <a:spAutoFit/>
          </a:bodyPr>
          <a:lstStyle/>
          <a:p>
            <a:r>
              <a:rPr lang="en-US" dirty="0" err="1" smtClean="0"/>
              <a:t>cAMP</a:t>
            </a:r>
            <a:endParaRPr lang="en-US" dirty="0" smtClean="0"/>
          </a:p>
          <a:p>
            <a:r>
              <a:rPr lang="en-US" dirty="0" smtClean="0"/>
              <a:t>cascade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smtClean="0"/>
              <a:t>glucose uptake</a:t>
            </a:r>
            <a:endParaRPr lang="en-US" dirty="0"/>
          </a:p>
        </p:txBody>
      </p:sp>
      <p:sp>
        <p:nvSpPr>
          <p:cNvPr id="3" name="Content Placeholder 2"/>
          <p:cNvSpPr>
            <a:spLocks noGrp="1"/>
          </p:cNvSpPr>
          <p:nvPr>
            <p:ph idx="1"/>
          </p:nvPr>
        </p:nvSpPr>
        <p:spPr>
          <a:xfrm>
            <a:off x="321004" y="1618883"/>
            <a:ext cx="3670236" cy="5082809"/>
          </a:xfrm>
        </p:spPr>
        <p:txBody>
          <a:bodyPr>
            <a:normAutofit fontScale="92500"/>
          </a:bodyPr>
          <a:lstStyle/>
          <a:p>
            <a:pPr marL="118872" indent="0">
              <a:buNone/>
            </a:pPr>
            <a:r>
              <a:rPr lang="en-US" sz="2595" dirty="0" smtClean="0"/>
              <a:t>1. Insulin ligand as signal</a:t>
            </a:r>
          </a:p>
          <a:p>
            <a:pPr marL="633222" indent="-514350">
              <a:buAutoNum type="arabicPeriod"/>
            </a:pPr>
            <a:endParaRPr lang="en-US" sz="2595" dirty="0" smtClean="0"/>
          </a:p>
          <a:p>
            <a:pPr marL="118872" indent="0">
              <a:buNone/>
            </a:pPr>
            <a:r>
              <a:rPr lang="en-US" sz="2595" dirty="0" smtClean="0"/>
              <a:t>2. </a:t>
            </a:r>
            <a:r>
              <a:rPr lang="en-US" sz="2595" dirty="0" smtClean="0"/>
              <a:t>Phosphorylation </a:t>
            </a:r>
            <a:r>
              <a:rPr lang="en-US" sz="2595" dirty="0" smtClean="0"/>
              <a:t>of receptor</a:t>
            </a:r>
          </a:p>
          <a:p>
            <a:pPr marL="118872" indent="0">
              <a:buNone/>
            </a:pPr>
            <a:endParaRPr lang="en-US" sz="2595" dirty="0" smtClean="0"/>
          </a:p>
          <a:p>
            <a:pPr marL="118872" indent="0">
              <a:buNone/>
            </a:pPr>
            <a:r>
              <a:rPr lang="en-US" sz="2595" dirty="0" smtClean="0"/>
              <a:t>3. Transduction of message to effector: </a:t>
            </a:r>
            <a:r>
              <a:rPr lang="en-US" sz="2595" dirty="0" err="1" smtClean="0"/>
              <a:t>vessicles</a:t>
            </a:r>
            <a:r>
              <a:rPr lang="en-US" sz="2595" dirty="0" smtClean="0"/>
              <a:t> w/GLUT4 proteins</a:t>
            </a:r>
          </a:p>
          <a:p>
            <a:endParaRPr lang="en-US" sz="2595" dirty="0" smtClean="0"/>
          </a:p>
          <a:p>
            <a:pPr marL="118872" indent="0">
              <a:buNone/>
            </a:pPr>
            <a:r>
              <a:rPr lang="en-US" sz="2595" dirty="0" smtClean="0"/>
              <a:t>4. GLUT4 glucose proteins inserted in PM as channels in response; glucose can enter cell</a:t>
            </a:r>
          </a:p>
          <a:p>
            <a:endParaRPr lang="en-US" sz="2400" dirty="0"/>
          </a:p>
        </p:txBody>
      </p:sp>
      <p:pic>
        <p:nvPicPr>
          <p:cNvPr id="6" name="Picture 5"/>
          <p:cNvPicPr>
            <a:picLocks noChangeAspect="1"/>
          </p:cNvPicPr>
          <p:nvPr/>
        </p:nvPicPr>
        <p:blipFill>
          <a:blip r:embed="rId3"/>
          <a:stretch>
            <a:fillRect/>
          </a:stretch>
        </p:blipFill>
        <p:spPr>
          <a:xfrm>
            <a:off x="3903317" y="1527587"/>
            <a:ext cx="4978874" cy="497887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3767</TotalTime>
  <Words>900</Words>
  <Application>Microsoft Macintosh PowerPoint</Application>
  <PresentationFormat>On-screen Show (4:3)</PresentationFormat>
  <Paragraphs>147</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Module</vt:lpstr>
      <vt:lpstr>MAINTAINING HOMEOSTASIS</vt:lpstr>
      <vt:lpstr>System-Wide Communication</vt:lpstr>
      <vt:lpstr>Communication Between Cells</vt:lpstr>
      <vt:lpstr>PowerPoint Presentation</vt:lpstr>
      <vt:lpstr>Signaling molecules</vt:lpstr>
      <vt:lpstr>PowerPoint Presentation</vt:lpstr>
      <vt:lpstr>Ligand modifies the Receptor</vt:lpstr>
      <vt:lpstr>PowerPoint Presentation</vt:lpstr>
      <vt:lpstr>Example: glucose uptake</vt:lpstr>
      <vt:lpstr>Example: Transcription </vt:lpstr>
      <vt:lpstr>Changes to signal transduction pathway can change cellular response</vt:lpstr>
      <vt:lpstr>PowerPoint Presentation</vt:lpstr>
      <vt:lpstr>PowerPoint Presentation</vt:lpstr>
      <vt:lpstr>PowerPoint Presentation</vt:lpstr>
      <vt:lpstr>FEEDBACK</vt:lpstr>
      <vt:lpstr>Examples: Positive Feedback </vt:lpstr>
      <vt:lpstr>FEEDBACK</vt:lpstr>
      <vt:lpstr>Examples: Negative Feedback </vt:lpstr>
      <vt:lpstr>PowerPoint Presentation</vt:lpstr>
      <vt:lpstr>PowerPoint Presentation</vt:lpstr>
      <vt:lpstr>PowerPoint Presentation</vt:lpstr>
    </vt:vector>
  </TitlesOfParts>
  <Company>WUSD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Marybeth Fenton</dc:creator>
  <cp:lastModifiedBy>Marybeth Fenton</cp:lastModifiedBy>
  <cp:revision>87</cp:revision>
  <cp:lastPrinted>2019-01-11T20:28:27Z</cp:lastPrinted>
  <dcterms:created xsi:type="dcterms:W3CDTF">2016-03-31T23:19:31Z</dcterms:created>
  <dcterms:modified xsi:type="dcterms:W3CDTF">2019-01-17T22:28:17Z</dcterms:modified>
</cp:coreProperties>
</file>