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8" r:id="rId2"/>
    <p:sldId id="256" r:id="rId3"/>
    <p:sldId id="257" r:id="rId4"/>
    <p:sldId id="263" r:id="rId5"/>
    <p:sldId id="259" r:id="rId6"/>
    <p:sldId id="260" r:id="rId7"/>
    <p:sldId id="265" r:id="rId8"/>
    <p:sldId id="262" r:id="rId9"/>
    <p:sldId id="26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2" d="100"/>
          <a:sy n="92" d="100"/>
        </p:scale>
        <p:origin x="-60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1A47DB-0B84-1540-9328-3FDF5B41BBA3}" type="datetimeFigureOut">
              <a:rPr lang="en-US" smtClean="0"/>
              <a:pPr/>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A47DB-0B84-1540-9328-3FDF5B41BBA3}" type="datetimeFigureOut">
              <a:rPr lang="en-US" smtClean="0"/>
              <a:pPr/>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A47DB-0B84-1540-9328-3FDF5B41BBA3}" type="datetimeFigureOut">
              <a:rPr lang="en-US" smtClean="0"/>
              <a:pPr/>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A47DB-0B84-1540-9328-3FDF5B41BBA3}" type="datetimeFigureOut">
              <a:rPr lang="en-US" smtClean="0"/>
              <a:pPr/>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1A47DB-0B84-1540-9328-3FDF5B41BBA3}" type="datetimeFigureOut">
              <a:rPr lang="en-US" smtClean="0"/>
              <a:pPr/>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1A47DB-0B84-1540-9328-3FDF5B41BBA3}" type="datetimeFigureOut">
              <a:rPr lang="en-US" smtClean="0"/>
              <a:pPr/>
              <a:t>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1A47DB-0B84-1540-9328-3FDF5B41BBA3}" type="datetimeFigureOut">
              <a:rPr lang="en-US" smtClean="0"/>
              <a:pPr/>
              <a:t>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1A47DB-0B84-1540-9328-3FDF5B41BBA3}" type="datetimeFigureOut">
              <a:rPr lang="en-US" smtClean="0"/>
              <a:pPr/>
              <a:t>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A47DB-0B84-1540-9328-3FDF5B41BBA3}" type="datetimeFigureOut">
              <a:rPr lang="en-US" smtClean="0"/>
              <a:pPr/>
              <a:t>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A47DB-0B84-1540-9328-3FDF5B41BBA3}" type="datetimeFigureOut">
              <a:rPr lang="en-US" smtClean="0"/>
              <a:pPr/>
              <a:t>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A47DB-0B84-1540-9328-3FDF5B41BBA3}" type="datetimeFigureOut">
              <a:rPr lang="en-US" smtClean="0"/>
              <a:pPr/>
              <a:t>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58AB3-6DCF-5840-A26C-D51BF530FC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A47DB-0B84-1540-9328-3FDF5B41BBA3}" type="datetimeFigureOut">
              <a:rPr lang="en-US" smtClean="0"/>
              <a:pPr/>
              <a:t>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58AB3-6DCF-5840-A26C-D51BF530FC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939944" y="693739"/>
            <a:ext cx="6999818" cy="3077766"/>
          </a:xfrm>
          <a:prstGeom prst="rect">
            <a:avLst/>
          </a:prstGeom>
          <a:noFill/>
        </p:spPr>
        <p:txBody>
          <a:bodyPr wrap="square" rtlCol="0">
            <a:spAutoFit/>
          </a:bodyPr>
          <a:lstStyle/>
          <a:p>
            <a:r>
              <a:rPr lang="en-US" sz="3200" dirty="0" smtClean="0">
                <a:solidFill>
                  <a:srgbClr val="0000FF"/>
                </a:solidFill>
              </a:rPr>
              <a:t>Testing a hypothesis</a:t>
            </a:r>
            <a:r>
              <a:rPr lang="en-US" sz="3200" dirty="0" smtClean="0"/>
              <a:t> using Chi</a:t>
            </a:r>
            <a:r>
              <a:rPr lang="en-US" sz="3200" baseline="30000" dirty="0" smtClean="0"/>
              <a:t>2</a:t>
            </a:r>
          </a:p>
          <a:p>
            <a:r>
              <a:rPr lang="en-US" sz="2400" dirty="0" smtClean="0"/>
              <a:t> </a:t>
            </a:r>
            <a:endParaRPr lang="en-US" sz="2400" dirty="0"/>
          </a:p>
          <a:p>
            <a:r>
              <a:rPr lang="en-US" sz="2400" dirty="0"/>
              <a:t>A student hypothesizes that if </a:t>
            </a:r>
            <a:r>
              <a:rPr lang="en-US" sz="2400" dirty="0" err="1"/>
              <a:t>s</a:t>
            </a:r>
            <a:r>
              <a:rPr lang="en-US" sz="2400" dirty="0"/>
              <a:t>/he tosses a coin, it will land heads 50% of the time.</a:t>
            </a:r>
            <a:r>
              <a:rPr lang="en-US" sz="2400" dirty="0" smtClean="0"/>
              <a:t> </a:t>
            </a:r>
          </a:p>
          <a:p>
            <a:endParaRPr lang="en-US" sz="2400" dirty="0" smtClean="0"/>
          </a:p>
          <a:p>
            <a:r>
              <a:rPr lang="en-US" sz="2400" dirty="0"/>
              <a:t>The student tosses 100 coins 100 times and records the number that land </a:t>
            </a:r>
            <a:r>
              <a:rPr lang="en-US" sz="2400" dirty="0" smtClean="0"/>
              <a:t>heads.</a:t>
            </a:r>
          </a:p>
          <a:p>
            <a:endParaRPr lang="en-US" dirty="0"/>
          </a:p>
        </p:txBody>
      </p:sp>
      <p:sp>
        <p:nvSpPr>
          <p:cNvPr id="4" name="TextBox 3"/>
          <p:cNvSpPr txBox="1"/>
          <p:nvPr/>
        </p:nvSpPr>
        <p:spPr>
          <a:xfrm>
            <a:off x="1054392" y="4074488"/>
            <a:ext cx="2955857" cy="646331"/>
          </a:xfrm>
          <a:prstGeom prst="rect">
            <a:avLst/>
          </a:prstGeom>
          <a:noFill/>
        </p:spPr>
        <p:txBody>
          <a:bodyPr wrap="square" rtlCol="0">
            <a:spAutoFit/>
          </a:bodyPr>
          <a:lstStyle/>
          <a:p>
            <a:r>
              <a:rPr lang="en-US" dirty="0" smtClean="0"/>
              <a:t>http://</a:t>
            </a:r>
            <a:r>
              <a:rPr lang="en-US" dirty="0" err="1" smtClean="0"/>
              <a:t>www.shodor.org/interactivate/activities/Coin</a:t>
            </a:r>
            <a:r>
              <a:rPr lang="en-US" dirty="0" smtClean="0"/>
              <a:t>/</a:t>
            </a:r>
            <a:endParaRPr lang="en-US" dirty="0"/>
          </a:p>
        </p:txBody>
      </p:sp>
      <p:pic>
        <p:nvPicPr>
          <p:cNvPr id="6" name="Picture 5"/>
          <p:cNvPicPr>
            <a:picLocks noChangeAspect="1"/>
          </p:cNvPicPr>
          <p:nvPr/>
        </p:nvPicPr>
        <p:blipFill>
          <a:blip r:embed="rId2"/>
          <a:stretch>
            <a:fillRect/>
          </a:stretch>
        </p:blipFill>
        <p:spPr>
          <a:xfrm>
            <a:off x="4010249" y="3771505"/>
            <a:ext cx="3268211" cy="260394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665384" y="416425"/>
            <a:ext cx="5329230" cy="5909311"/>
          </a:xfrm>
          <a:prstGeom prst="rect">
            <a:avLst/>
          </a:prstGeom>
          <a:noFill/>
        </p:spPr>
        <p:txBody>
          <a:bodyPr wrap="square" rtlCol="0">
            <a:spAutoFit/>
          </a:bodyPr>
          <a:lstStyle/>
          <a:p>
            <a:r>
              <a:rPr lang="en-US" b="1" dirty="0">
                <a:solidFill>
                  <a:srgbClr val="FF0000"/>
                </a:solidFill>
              </a:rPr>
              <a:t>49</a:t>
            </a:r>
            <a:r>
              <a:rPr lang="en-US" dirty="0"/>
              <a:t>	42	50	47	51	46	40	43	55	55</a:t>
            </a:r>
          </a:p>
          <a:p>
            <a:r>
              <a:rPr lang="en-US" dirty="0"/>
              <a:t> </a:t>
            </a:r>
          </a:p>
          <a:p>
            <a:r>
              <a:rPr lang="en-US" dirty="0"/>
              <a:t>46	44	56	52	45	50	48	53	57	50	</a:t>
            </a:r>
          </a:p>
          <a:p>
            <a:r>
              <a:rPr lang="en-US" dirty="0"/>
              <a:t> </a:t>
            </a:r>
          </a:p>
          <a:p>
            <a:r>
              <a:rPr lang="en-US" dirty="0"/>
              <a:t>49	47	50	42	44	52	</a:t>
            </a:r>
            <a:r>
              <a:rPr lang="en-US" b="1" dirty="0">
                <a:solidFill>
                  <a:srgbClr val="0000FF"/>
                </a:solidFill>
              </a:rPr>
              <a:t>59</a:t>
            </a:r>
            <a:r>
              <a:rPr lang="en-US" dirty="0"/>
              <a:t>	45	53	53	</a:t>
            </a:r>
          </a:p>
          <a:p>
            <a:r>
              <a:rPr lang="en-US" dirty="0"/>
              <a:t> </a:t>
            </a:r>
          </a:p>
          <a:p>
            <a:r>
              <a:rPr lang="en-US" dirty="0"/>
              <a:t>53	46	55	54	46	48	38	47	46	46</a:t>
            </a:r>
          </a:p>
          <a:p>
            <a:r>
              <a:rPr lang="en-US" dirty="0"/>
              <a:t> </a:t>
            </a:r>
          </a:p>
          <a:p>
            <a:r>
              <a:rPr lang="en-US" dirty="0"/>
              <a:t>49	48	46	49	48	48	50	51	42	48</a:t>
            </a:r>
          </a:p>
          <a:p>
            <a:r>
              <a:rPr lang="en-US" dirty="0"/>
              <a:t> </a:t>
            </a:r>
          </a:p>
          <a:p>
            <a:r>
              <a:rPr lang="en-US" dirty="0"/>
              <a:t>48	55	55	54	49	51	48	51	53	54	</a:t>
            </a:r>
          </a:p>
          <a:p>
            <a:r>
              <a:rPr lang="en-US" dirty="0"/>
              <a:t> </a:t>
            </a:r>
          </a:p>
          <a:p>
            <a:r>
              <a:rPr lang="en-US" dirty="0"/>
              <a:t>53	54	55	52	52	50	53	60	43	51</a:t>
            </a:r>
          </a:p>
          <a:p>
            <a:r>
              <a:rPr lang="en-US" dirty="0"/>
              <a:t> </a:t>
            </a:r>
          </a:p>
          <a:p>
            <a:r>
              <a:rPr lang="en-US" dirty="0"/>
              <a:t>47	53	40	49	41	43	57	40	50	53	</a:t>
            </a:r>
          </a:p>
          <a:p>
            <a:r>
              <a:rPr lang="en-US" dirty="0"/>
              <a:t> </a:t>
            </a:r>
          </a:p>
          <a:p>
            <a:r>
              <a:rPr lang="en-US" dirty="0"/>
              <a:t>51	48	48	54	49	48	44	46	55	49</a:t>
            </a:r>
          </a:p>
          <a:p>
            <a:r>
              <a:rPr lang="en-US" dirty="0"/>
              <a:t> </a:t>
            </a:r>
          </a:p>
          <a:p>
            <a:r>
              <a:rPr lang="en-US" dirty="0"/>
              <a:t>54	51	49	43	50	56	48	52	50	44</a:t>
            </a:r>
          </a:p>
          <a:p>
            <a:r>
              <a:rPr lang="en-US" dirty="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579902" y="1125980"/>
            <a:ext cx="8166184" cy="2954655"/>
          </a:xfrm>
          <a:prstGeom prst="rect">
            <a:avLst/>
          </a:prstGeom>
          <a:noFill/>
        </p:spPr>
        <p:txBody>
          <a:bodyPr wrap="square" rtlCol="0">
            <a:spAutoFit/>
          </a:bodyPr>
          <a:lstStyle/>
          <a:p>
            <a:r>
              <a:rPr lang="en-US" sz="2400" dirty="0" smtClean="0"/>
              <a:t>Let’s </a:t>
            </a:r>
            <a:r>
              <a:rPr lang="en-US" sz="2400" dirty="0"/>
              <a:t>look at the first toss result – 49 heads (therefore 51 tails).  We can use Chi</a:t>
            </a:r>
            <a:r>
              <a:rPr lang="en-US" sz="2400" baseline="30000" dirty="0"/>
              <a:t>2</a:t>
            </a:r>
            <a:r>
              <a:rPr lang="en-US" sz="2400" dirty="0"/>
              <a:t> to test the hypothesis.</a:t>
            </a:r>
            <a:r>
              <a:rPr lang="en-US" sz="2400" dirty="0" smtClean="0"/>
              <a:t> </a:t>
            </a:r>
          </a:p>
          <a:p>
            <a:endParaRPr lang="en-US" sz="2400" dirty="0" smtClean="0"/>
          </a:p>
          <a:p>
            <a:r>
              <a:rPr lang="en-US" sz="2400" dirty="0"/>
              <a:t>     (49-50)</a:t>
            </a:r>
            <a:r>
              <a:rPr lang="en-US" sz="2400" baseline="30000" dirty="0"/>
              <a:t>2 </a:t>
            </a:r>
            <a:r>
              <a:rPr lang="en-US" sz="2400" dirty="0"/>
              <a:t>            </a:t>
            </a:r>
            <a:r>
              <a:rPr lang="en-US" sz="2400" dirty="0" smtClean="0"/>
              <a:t>                  </a:t>
            </a:r>
            <a:r>
              <a:rPr lang="en-US" sz="2400" dirty="0"/>
              <a:t>(51-50)</a:t>
            </a:r>
            <a:r>
              <a:rPr lang="en-US" sz="2400" baseline="30000" dirty="0"/>
              <a:t>2</a:t>
            </a:r>
            <a:endParaRPr lang="en-US" sz="2400" dirty="0"/>
          </a:p>
          <a:p>
            <a:r>
              <a:rPr lang="en-US" sz="2400" dirty="0"/>
              <a:t>_____________       +     </a:t>
            </a:r>
            <a:r>
              <a:rPr lang="en-US" sz="2400" dirty="0" smtClean="0"/>
              <a:t>____________   </a:t>
            </a:r>
            <a:r>
              <a:rPr lang="en-US" sz="2400" dirty="0"/>
              <a:t>=  2/50 or .04 chi2 value</a:t>
            </a:r>
          </a:p>
          <a:p>
            <a:r>
              <a:rPr lang="en-US" sz="2400" dirty="0"/>
              <a:t>  </a:t>
            </a:r>
            <a:r>
              <a:rPr lang="en-US" sz="2400" dirty="0" smtClean="0"/>
              <a:t>      </a:t>
            </a:r>
            <a:r>
              <a:rPr lang="en-US" sz="2400" dirty="0"/>
              <a:t>50                         </a:t>
            </a:r>
            <a:r>
              <a:rPr lang="en-US" sz="2400" dirty="0" smtClean="0"/>
              <a:t>                  </a:t>
            </a:r>
            <a:r>
              <a:rPr lang="en-US" sz="2400" dirty="0"/>
              <a:t>50</a:t>
            </a:r>
          </a:p>
          <a:p>
            <a:r>
              <a:rPr lang="en-US" sz="2400" dirty="0"/>
              <a:t> </a:t>
            </a:r>
          </a:p>
          <a:p>
            <a:endParaRPr lang="en-US" dirty="0"/>
          </a:p>
        </p:txBody>
      </p:sp>
      <p:sp>
        <p:nvSpPr>
          <p:cNvPr id="3" name="TextBox 2"/>
          <p:cNvSpPr txBox="1"/>
          <p:nvPr/>
        </p:nvSpPr>
        <p:spPr>
          <a:xfrm>
            <a:off x="2219716" y="3848198"/>
            <a:ext cx="7225429" cy="1477328"/>
          </a:xfrm>
          <a:prstGeom prst="rect">
            <a:avLst/>
          </a:prstGeom>
          <a:noFill/>
        </p:spPr>
        <p:txBody>
          <a:bodyPr wrap="square" rtlCol="0">
            <a:spAutoFit/>
          </a:bodyPr>
          <a:lstStyle/>
          <a:p>
            <a:r>
              <a:rPr lang="en-US" b="1" dirty="0" smtClean="0">
                <a:solidFill>
                  <a:srgbClr val="FF0000"/>
                </a:solidFill>
              </a:rPr>
              <a:t>49</a:t>
            </a:r>
            <a:r>
              <a:rPr lang="en-US" dirty="0" smtClean="0"/>
              <a:t>	42	50	47	51	46	40	43	55	55</a:t>
            </a:r>
          </a:p>
          <a:p>
            <a:r>
              <a:rPr lang="en-US" dirty="0" smtClean="0"/>
              <a:t> </a:t>
            </a:r>
          </a:p>
          <a:p>
            <a:r>
              <a:rPr lang="en-US" dirty="0" smtClean="0"/>
              <a:t>46	44	56	52	45	50	48	53	57	50	</a:t>
            </a:r>
          </a:p>
          <a:p>
            <a:r>
              <a:rPr lang="en-US" dirty="0" smtClean="0"/>
              <a:t> </a:t>
            </a:r>
          </a:p>
          <a:p>
            <a:r>
              <a:rPr lang="en-US" dirty="0" smtClean="0"/>
              <a:t>49	47	50	42	44	52	</a:t>
            </a:r>
            <a:r>
              <a:rPr lang="en-US" b="1" dirty="0" smtClean="0">
                <a:solidFill>
                  <a:srgbClr val="0000FF"/>
                </a:solidFill>
              </a:rPr>
              <a:t>59</a:t>
            </a:r>
            <a:r>
              <a:rPr lang="en-US" dirty="0" smtClean="0"/>
              <a:t>	45	53	53</a:t>
            </a:r>
            <a:endParaRPr lang="en-US" dirty="0"/>
          </a:p>
        </p:txBody>
      </p:sp>
      <p:cxnSp>
        <p:nvCxnSpPr>
          <p:cNvPr id="7" name="Straight Arrow Connector 6"/>
          <p:cNvCxnSpPr/>
          <p:nvPr/>
        </p:nvCxnSpPr>
        <p:spPr>
          <a:xfrm flipV="1">
            <a:off x="972699" y="4095070"/>
            <a:ext cx="1122037" cy="559617"/>
          </a:xfrm>
          <a:prstGeom prst="straightConnector1">
            <a:avLst/>
          </a:prstGeom>
          <a:ln w="28575"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579901" y="307065"/>
            <a:ext cx="8454443" cy="2831544"/>
          </a:xfrm>
          <a:prstGeom prst="rect">
            <a:avLst/>
          </a:prstGeom>
          <a:noFill/>
        </p:spPr>
        <p:txBody>
          <a:bodyPr wrap="square" rtlCol="0">
            <a:spAutoFit/>
          </a:bodyPr>
          <a:lstStyle/>
          <a:p>
            <a:endParaRPr lang="en-US" sz="2400" dirty="0" smtClean="0"/>
          </a:p>
          <a:p>
            <a:r>
              <a:rPr lang="en-US" sz="2400" dirty="0"/>
              <a:t> </a:t>
            </a:r>
            <a:r>
              <a:rPr lang="en-US" sz="2400" dirty="0" smtClean="0"/>
              <a:t>   </a:t>
            </a:r>
            <a:r>
              <a:rPr lang="en-US" sz="2400" dirty="0"/>
              <a:t>(49-50)</a:t>
            </a:r>
            <a:r>
              <a:rPr lang="en-US" sz="2400" baseline="30000" dirty="0"/>
              <a:t>2 </a:t>
            </a:r>
            <a:r>
              <a:rPr lang="en-US" sz="2400" dirty="0"/>
              <a:t>            </a:t>
            </a:r>
            <a:r>
              <a:rPr lang="en-US" sz="2400" dirty="0" smtClean="0"/>
              <a:t>                  </a:t>
            </a:r>
            <a:r>
              <a:rPr lang="en-US" sz="2400" dirty="0"/>
              <a:t>(51-50)</a:t>
            </a:r>
            <a:r>
              <a:rPr lang="en-US" sz="2400" baseline="30000" dirty="0"/>
              <a:t>2</a:t>
            </a:r>
            <a:endParaRPr lang="en-US" sz="2400" dirty="0"/>
          </a:p>
          <a:p>
            <a:r>
              <a:rPr lang="en-US" sz="2400" dirty="0" smtClean="0"/>
              <a:t>____________       </a:t>
            </a:r>
            <a:r>
              <a:rPr lang="en-US" sz="2400" dirty="0"/>
              <a:t>+     </a:t>
            </a:r>
            <a:r>
              <a:rPr lang="en-US" sz="2400" dirty="0" smtClean="0"/>
              <a:t>____________   </a:t>
            </a:r>
            <a:r>
              <a:rPr lang="en-US" sz="2400" dirty="0"/>
              <a:t>=  2/50 or </a:t>
            </a:r>
            <a:r>
              <a:rPr lang="en-US" sz="2400" dirty="0">
                <a:solidFill>
                  <a:srgbClr val="0000FF"/>
                </a:solidFill>
              </a:rPr>
              <a:t>.04 chi</a:t>
            </a:r>
            <a:r>
              <a:rPr lang="en-US" sz="2400" baseline="30000" dirty="0">
                <a:solidFill>
                  <a:srgbClr val="0000FF"/>
                </a:solidFill>
              </a:rPr>
              <a:t>2</a:t>
            </a:r>
            <a:r>
              <a:rPr lang="en-US" sz="2400" dirty="0">
                <a:solidFill>
                  <a:srgbClr val="0000FF"/>
                </a:solidFill>
              </a:rPr>
              <a:t> value</a:t>
            </a:r>
          </a:p>
          <a:p>
            <a:r>
              <a:rPr lang="en-US" sz="2400" dirty="0"/>
              <a:t>  </a:t>
            </a:r>
            <a:r>
              <a:rPr lang="en-US" sz="2400" dirty="0" smtClean="0"/>
              <a:t>      </a:t>
            </a:r>
            <a:r>
              <a:rPr lang="en-US" sz="2400" dirty="0"/>
              <a:t>50                         </a:t>
            </a:r>
            <a:r>
              <a:rPr lang="en-US" sz="2400" dirty="0" smtClean="0"/>
              <a:t>                  </a:t>
            </a:r>
            <a:r>
              <a:rPr lang="en-US" sz="2400" dirty="0"/>
              <a:t>50</a:t>
            </a:r>
          </a:p>
          <a:p>
            <a:r>
              <a:rPr lang="en-US" sz="1400" dirty="0"/>
              <a:t> </a:t>
            </a:r>
          </a:p>
          <a:p>
            <a:r>
              <a:rPr lang="en-US" sz="2400" dirty="0"/>
              <a:t>Using </a:t>
            </a:r>
            <a:r>
              <a:rPr lang="en-US" sz="2400" dirty="0">
                <a:solidFill>
                  <a:srgbClr val="FF0000"/>
                </a:solidFill>
              </a:rPr>
              <a:t>1 degree of freedom </a:t>
            </a:r>
            <a:r>
              <a:rPr lang="en-US" sz="2400" dirty="0" smtClean="0">
                <a:solidFill>
                  <a:schemeClr val="tx1">
                    <a:lumMod val="50000"/>
                    <a:lumOff val="50000"/>
                  </a:schemeClr>
                </a:solidFill>
              </a:rPr>
              <a:t>(the </a:t>
            </a:r>
            <a:r>
              <a:rPr lang="en-US" sz="2400" dirty="0">
                <a:solidFill>
                  <a:schemeClr val="tx1">
                    <a:lumMod val="50000"/>
                    <a:lumOff val="50000"/>
                  </a:schemeClr>
                </a:solidFill>
              </a:rPr>
              <a:t>number of </a:t>
            </a:r>
            <a:r>
              <a:rPr lang="en-US" sz="2400" dirty="0" smtClean="0">
                <a:solidFill>
                  <a:schemeClr val="tx1">
                    <a:lumMod val="50000"/>
                    <a:lumOff val="50000"/>
                  </a:schemeClr>
                </a:solidFill>
              </a:rPr>
              <a:t>groups</a:t>
            </a:r>
            <a:r>
              <a:rPr lang="en-US" sz="2400" dirty="0" smtClean="0">
                <a:solidFill>
                  <a:schemeClr val="tx1">
                    <a:lumMod val="50000"/>
                    <a:lumOff val="50000"/>
                  </a:schemeClr>
                </a:solidFill>
              </a:rPr>
              <a:t> – here, </a:t>
            </a:r>
            <a:r>
              <a:rPr lang="en-US" sz="2400" dirty="0" smtClean="0">
                <a:solidFill>
                  <a:schemeClr val="tx1">
                    <a:lumMod val="50000"/>
                    <a:lumOff val="50000"/>
                  </a:schemeClr>
                </a:solidFill>
              </a:rPr>
              <a:t>heads</a:t>
            </a:r>
            <a:r>
              <a:rPr lang="en-US" sz="2400" dirty="0" smtClean="0">
                <a:solidFill>
                  <a:schemeClr val="tx1">
                    <a:lumMod val="50000"/>
                    <a:lumOff val="50000"/>
                  </a:schemeClr>
                </a:solidFill>
              </a:rPr>
              <a:t> &amp;</a:t>
            </a:r>
            <a:r>
              <a:rPr lang="en-US" sz="2400" dirty="0" smtClean="0">
                <a:solidFill>
                  <a:schemeClr val="tx1">
                    <a:lumMod val="50000"/>
                    <a:lumOff val="50000"/>
                  </a:schemeClr>
                </a:solidFill>
              </a:rPr>
              <a:t> tails,- </a:t>
            </a:r>
            <a:r>
              <a:rPr lang="en-US" sz="2400" dirty="0" smtClean="0">
                <a:solidFill>
                  <a:schemeClr val="tx1">
                    <a:lumMod val="50000"/>
                    <a:lumOff val="50000"/>
                  </a:schemeClr>
                </a:solidFill>
              </a:rPr>
              <a:t>minus </a:t>
            </a:r>
            <a:r>
              <a:rPr lang="en-US" sz="2400" dirty="0">
                <a:solidFill>
                  <a:schemeClr val="tx1">
                    <a:lumMod val="50000"/>
                    <a:lumOff val="50000"/>
                  </a:schemeClr>
                </a:solidFill>
              </a:rPr>
              <a:t>one</a:t>
            </a:r>
            <a:r>
              <a:rPr lang="en-US" sz="2400" i="1" dirty="0">
                <a:solidFill>
                  <a:schemeClr val="tx1">
                    <a:lumMod val="50000"/>
                    <a:lumOff val="50000"/>
                  </a:schemeClr>
                </a:solidFill>
              </a:rPr>
              <a:t>)</a:t>
            </a:r>
            <a:r>
              <a:rPr lang="en-US" sz="2400" dirty="0"/>
              <a:t>, the data </a:t>
            </a:r>
            <a:r>
              <a:rPr lang="en-US" sz="2400" dirty="0">
                <a:solidFill>
                  <a:srgbClr val="0000FF"/>
                </a:solidFill>
              </a:rPr>
              <a:t>supports the</a:t>
            </a:r>
            <a:r>
              <a:rPr lang="en-US" sz="2400" dirty="0" smtClean="0">
                <a:solidFill>
                  <a:srgbClr val="0000FF"/>
                </a:solidFill>
              </a:rPr>
              <a:t> 50:50 hypothesis</a:t>
            </a:r>
            <a:r>
              <a:rPr lang="en-US" sz="2400" dirty="0" smtClean="0"/>
              <a:t>.</a:t>
            </a:r>
          </a:p>
          <a:p>
            <a:r>
              <a:rPr lang="en-US" sz="2000" dirty="0" smtClean="0"/>
              <a:t> </a:t>
            </a:r>
            <a:r>
              <a:rPr lang="en-US" sz="2000" i="1" dirty="0"/>
              <a:t>In fact, a difference of 1 is so common, we expect it more than </a:t>
            </a:r>
            <a:r>
              <a:rPr lang="en-US" sz="2000" i="1" dirty="0" smtClean="0"/>
              <a:t>75% </a:t>
            </a:r>
            <a:r>
              <a:rPr lang="en-US" sz="2000" i="1" dirty="0"/>
              <a:t>of the time</a:t>
            </a:r>
            <a:r>
              <a:rPr lang="en-US" sz="2000" i="1" dirty="0" smtClean="0"/>
              <a:t>.</a:t>
            </a:r>
            <a:endParaRPr lang="en-US" sz="2000" i="1" dirty="0"/>
          </a:p>
        </p:txBody>
      </p:sp>
      <p:pic>
        <p:nvPicPr>
          <p:cNvPr id="5" name="Picture 4"/>
          <p:cNvPicPr>
            <a:picLocks noChangeAspect="1"/>
          </p:cNvPicPr>
          <p:nvPr/>
        </p:nvPicPr>
        <p:blipFill>
          <a:blip r:embed="rId2"/>
          <a:stretch>
            <a:fillRect/>
          </a:stretch>
        </p:blipFill>
        <p:spPr>
          <a:xfrm>
            <a:off x="385857" y="4067819"/>
            <a:ext cx="8328074" cy="1783089"/>
          </a:xfrm>
          <a:prstGeom prst="rect">
            <a:avLst/>
          </a:prstGeom>
        </p:spPr>
      </p:pic>
      <p:sp>
        <p:nvSpPr>
          <p:cNvPr id="6" name="Oval 5"/>
          <p:cNvSpPr/>
          <p:nvPr/>
        </p:nvSpPr>
        <p:spPr>
          <a:xfrm>
            <a:off x="385857" y="4195576"/>
            <a:ext cx="1108444" cy="1205626"/>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3392324" y="5240452"/>
            <a:ext cx="1366575" cy="0"/>
          </a:xfrm>
          <a:prstGeom prst="line">
            <a:avLst/>
          </a:prstGeom>
          <a:ln w="57150" cmpd="sng">
            <a:solidFill>
              <a:srgbClr val="0000F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4954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497306" y="687101"/>
            <a:ext cx="5141875" cy="5632312"/>
          </a:xfrm>
          <a:prstGeom prst="rect">
            <a:avLst/>
          </a:prstGeom>
          <a:noFill/>
        </p:spPr>
        <p:txBody>
          <a:bodyPr wrap="square" rtlCol="0">
            <a:spAutoFit/>
          </a:bodyPr>
          <a:lstStyle/>
          <a:p>
            <a:r>
              <a:rPr lang="en-US" b="1" dirty="0">
                <a:solidFill>
                  <a:schemeClr val="accent2"/>
                </a:solidFill>
              </a:rPr>
              <a:t>49	42</a:t>
            </a:r>
            <a:r>
              <a:rPr lang="en-US" b="1" dirty="0"/>
              <a:t>	</a:t>
            </a:r>
            <a:r>
              <a:rPr lang="en-US" dirty="0"/>
              <a:t>50</a:t>
            </a:r>
            <a:r>
              <a:rPr lang="en-US" b="1" dirty="0"/>
              <a:t>	</a:t>
            </a:r>
            <a:r>
              <a:rPr lang="en-US" b="1" dirty="0">
                <a:solidFill>
                  <a:srgbClr val="C0504D"/>
                </a:solidFill>
              </a:rPr>
              <a:t>47	51	46	40	43	55	55</a:t>
            </a:r>
          </a:p>
          <a:p>
            <a:r>
              <a:rPr lang="en-US" b="1" dirty="0"/>
              <a:t> </a:t>
            </a:r>
          </a:p>
          <a:p>
            <a:r>
              <a:rPr lang="en-US" b="1" dirty="0">
                <a:solidFill>
                  <a:srgbClr val="C0504D"/>
                </a:solidFill>
              </a:rPr>
              <a:t>46	44	56	52	45</a:t>
            </a:r>
            <a:r>
              <a:rPr lang="en-US" b="1" dirty="0"/>
              <a:t>	</a:t>
            </a:r>
            <a:r>
              <a:rPr lang="en-US" dirty="0"/>
              <a:t>50</a:t>
            </a:r>
            <a:r>
              <a:rPr lang="en-US" b="1" dirty="0"/>
              <a:t>	</a:t>
            </a:r>
            <a:r>
              <a:rPr lang="en-US" b="1" dirty="0">
                <a:solidFill>
                  <a:srgbClr val="C0504D"/>
                </a:solidFill>
              </a:rPr>
              <a:t>48	53	57</a:t>
            </a:r>
            <a:r>
              <a:rPr lang="en-US" b="1" dirty="0"/>
              <a:t>	</a:t>
            </a:r>
            <a:r>
              <a:rPr lang="en-US" dirty="0"/>
              <a:t>50</a:t>
            </a:r>
            <a:r>
              <a:rPr lang="en-US" b="1" dirty="0"/>
              <a:t>	</a:t>
            </a:r>
          </a:p>
          <a:p>
            <a:r>
              <a:rPr lang="en-US" b="1" dirty="0"/>
              <a:t> </a:t>
            </a:r>
          </a:p>
          <a:p>
            <a:r>
              <a:rPr lang="en-US" b="1" dirty="0">
                <a:solidFill>
                  <a:srgbClr val="C0504D"/>
                </a:solidFill>
              </a:rPr>
              <a:t>49	47</a:t>
            </a:r>
            <a:r>
              <a:rPr lang="en-US" b="1" dirty="0"/>
              <a:t>	</a:t>
            </a:r>
            <a:r>
              <a:rPr lang="en-US" dirty="0"/>
              <a:t>50</a:t>
            </a:r>
            <a:r>
              <a:rPr lang="en-US" b="1" dirty="0"/>
              <a:t>	</a:t>
            </a:r>
            <a:r>
              <a:rPr lang="en-US" b="1" dirty="0">
                <a:solidFill>
                  <a:srgbClr val="C0504D"/>
                </a:solidFill>
              </a:rPr>
              <a:t>42	44	52	59	45	53	53</a:t>
            </a:r>
            <a:r>
              <a:rPr lang="en-US" b="1" dirty="0"/>
              <a:t>	</a:t>
            </a:r>
          </a:p>
          <a:p>
            <a:r>
              <a:rPr lang="en-US" b="1" dirty="0"/>
              <a:t> </a:t>
            </a:r>
          </a:p>
          <a:p>
            <a:r>
              <a:rPr lang="en-US" b="1" dirty="0">
                <a:solidFill>
                  <a:srgbClr val="C0504D"/>
                </a:solidFill>
              </a:rPr>
              <a:t>53	46	55	54	46	48	38	47	46	46</a:t>
            </a:r>
          </a:p>
          <a:p>
            <a:r>
              <a:rPr lang="en-US" b="1" dirty="0"/>
              <a:t> </a:t>
            </a:r>
          </a:p>
          <a:p>
            <a:r>
              <a:rPr lang="en-US" b="1" dirty="0">
                <a:solidFill>
                  <a:srgbClr val="C0504D"/>
                </a:solidFill>
              </a:rPr>
              <a:t>49	48	46	49	48	48</a:t>
            </a:r>
            <a:r>
              <a:rPr lang="en-US" b="1" dirty="0"/>
              <a:t>	</a:t>
            </a:r>
            <a:r>
              <a:rPr lang="en-US" dirty="0"/>
              <a:t>50</a:t>
            </a:r>
            <a:r>
              <a:rPr lang="en-US" b="1" dirty="0"/>
              <a:t>	</a:t>
            </a:r>
            <a:r>
              <a:rPr lang="en-US" b="1" dirty="0">
                <a:solidFill>
                  <a:srgbClr val="C0504D"/>
                </a:solidFill>
              </a:rPr>
              <a:t>51	42	48</a:t>
            </a:r>
          </a:p>
          <a:p>
            <a:r>
              <a:rPr lang="en-US" b="1" dirty="0"/>
              <a:t> </a:t>
            </a:r>
          </a:p>
          <a:p>
            <a:r>
              <a:rPr lang="en-US" b="1" dirty="0">
                <a:solidFill>
                  <a:srgbClr val="C0504D"/>
                </a:solidFill>
              </a:rPr>
              <a:t>48	55	55	54	49	51	48	51	53	54	</a:t>
            </a:r>
          </a:p>
          <a:p>
            <a:r>
              <a:rPr lang="en-US" b="1" dirty="0"/>
              <a:t> </a:t>
            </a:r>
          </a:p>
          <a:p>
            <a:r>
              <a:rPr lang="en-US" b="1" dirty="0">
                <a:solidFill>
                  <a:srgbClr val="C0504D"/>
                </a:solidFill>
              </a:rPr>
              <a:t>53	54	55	52	52</a:t>
            </a:r>
            <a:r>
              <a:rPr lang="en-US" b="1" dirty="0"/>
              <a:t>	</a:t>
            </a:r>
            <a:r>
              <a:rPr lang="en-US" dirty="0"/>
              <a:t>50</a:t>
            </a:r>
            <a:r>
              <a:rPr lang="en-US" b="1" dirty="0"/>
              <a:t>	</a:t>
            </a:r>
            <a:r>
              <a:rPr lang="en-US" b="1" dirty="0">
                <a:solidFill>
                  <a:srgbClr val="C0504D"/>
                </a:solidFill>
              </a:rPr>
              <a:t>53	60	43	51</a:t>
            </a:r>
          </a:p>
          <a:p>
            <a:r>
              <a:rPr lang="en-US" b="1" dirty="0"/>
              <a:t> </a:t>
            </a:r>
          </a:p>
          <a:p>
            <a:r>
              <a:rPr lang="en-US" b="1" dirty="0">
                <a:solidFill>
                  <a:srgbClr val="C0504D"/>
                </a:solidFill>
              </a:rPr>
              <a:t>47	53	40	49	41	43	57	40</a:t>
            </a:r>
            <a:r>
              <a:rPr lang="en-US" b="1" dirty="0"/>
              <a:t>	</a:t>
            </a:r>
            <a:r>
              <a:rPr lang="en-US" dirty="0"/>
              <a:t>50</a:t>
            </a:r>
            <a:r>
              <a:rPr lang="en-US" b="1" dirty="0"/>
              <a:t>	</a:t>
            </a:r>
            <a:r>
              <a:rPr lang="en-US" b="1" dirty="0">
                <a:solidFill>
                  <a:srgbClr val="C0504D"/>
                </a:solidFill>
              </a:rPr>
              <a:t>53	</a:t>
            </a:r>
          </a:p>
          <a:p>
            <a:r>
              <a:rPr lang="en-US" b="1" dirty="0"/>
              <a:t> </a:t>
            </a:r>
          </a:p>
          <a:p>
            <a:r>
              <a:rPr lang="en-US" b="1" dirty="0">
                <a:solidFill>
                  <a:srgbClr val="C0504D"/>
                </a:solidFill>
              </a:rPr>
              <a:t>51	48	48	54	49	48	44	46	55	49</a:t>
            </a:r>
          </a:p>
          <a:p>
            <a:r>
              <a:rPr lang="en-US" b="1" dirty="0"/>
              <a:t> </a:t>
            </a:r>
          </a:p>
          <a:p>
            <a:r>
              <a:rPr lang="en-US" b="1" dirty="0">
                <a:solidFill>
                  <a:srgbClr val="C0504D"/>
                </a:solidFill>
              </a:rPr>
              <a:t>54	51	49	43</a:t>
            </a:r>
            <a:r>
              <a:rPr lang="en-US" b="1" dirty="0"/>
              <a:t>	</a:t>
            </a:r>
            <a:r>
              <a:rPr lang="en-US" dirty="0"/>
              <a:t>50</a:t>
            </a:r>
            <a:r>
              <a:rPr lang="en-US" b="1" dirty="0"/>
              <a:t>	</a:t>
            </a:r>
            <a:r>
              <a:rPr lang="en-US" b="1" dirty="0">
                <a:solidFill>
                  <a:srgbClr val="C0504D"/>
                </a:solidFill>
              </a:rPr>
              <a:t>56	48	52</a:t>
            </a:r>
            <a:r>
              <a:rPr lang="en-US" b="1" dirty="0"/>
              <a:t>	</a:t>
            </a:r>
            <a:r>
              <a:rPr lang="en-US" dirty="0"/>
              <a:t>50</a:t>
            </a:r>
            <a:r>
              <a:rPr lang="en-US" b="1" dirty="0"/>
              <a:t>	</a:t>
            </a:r>
            <a:r>
              <a:rPr lang="en-US" b="1" dirty="0">
                <a:solidFill>
                  <a:srgbClr val="C0504D"/>
                </a:solidFill>
              </a:rPr>
              <a:t>44</a:t>
            </a:r>
          </a:p>
          <a:p>
            <a:endParaRPr lang="en-US" dirty="0"/>
          </a:p>
        </p:txBody>
      </p:sp>
      <p:sp>
        <p:nvSpPr>
          <p:cNvPr id="3" name="TextBox 2"/>
          <p:cNvSpPr txBox="1"/>
          <p:nvPr/>
        </p:nvSpPr>
        <p:spPr>
          <a:xfrm>
            <a:off x="645337" y="687101"/>
            <a:ext cx="2288625" cy="4985980"/>
          </a:xfrm>
          <a:prstGeom prst="rect">
            <a:avLst/>
          </a:prstGeom>
          <a:noFill/>
        </p:spPr>
        <p:txBody>
          <a:bodyPr wrap="square" rtlCol="0">
            <a:spAutoFit/>
          </a:bodyPr>
          <a:lstStyle/>
          <a:p>
            <a:r>
              <a:rPr lang="en-US" sz="2000" dirty="0"/>
              <a:t> </a:t>
            </a:r>
          </a:p>
          <a:p>
            <a:r>
              <a:rPr lang="en-US" sz="2000" dirty="0"/>
              <a:t>Lets verify that within the data set</a:t>
            </a:r>
            <a:r>
              <a:rPr lang="en-US" sz="2000" dirty="0" smtClean="0"/>
              <a:t>.</a:t>
            </a:r>
          </a:p>
          <a:p>
            <a:endParaRPr lang="en-US" sz="2000" dirty="0"/>
          </a:p>
          <a:p>
            <a:r>
              <a:rPr lang="en-US" sz="2000" dirty="0" smtClean="0"/>
              <a:t> </a:t>
            </a:r>
            <a:r>
              <a:rPr lang="en-US" sz="2000" dirty="0"/>
              <a:t>Of our 100 trials</a:t>
            </a:r>
            <a:r>
              <a:rPr lang="en-US" sz="2000" dirty="0" smtClean="0"/>
              <a:t>, 91 were </a:t>
            </a:r>
            <a:r>
              <a:rPr lang="en-US" sz="2000" dirty="0"/>
              <a:t>off by 1 or more – a very common outcome</a:t>
            </a:r>
            <a:r>
              <a:rPr lang="en-US" sz="2000" dirty="0" smtClean="0"/>
              <a:t>.</a:t>
            </a:r>
          </a:p>
          <a:p>
            <a:endParaRPr lang="en-US" sz="2000" dirty="0"/>
          </a:p>
          <a:p>
            <a:r>
              <a:rPr lang="en-US" sz="2000" dirty="0" smtClean="0"/>
              <a:t> </a:t>
            </a:r>
            <a:r>
              <a:rPr lang="en-US" sz="2000" dirty="0"/>
              <a:t>We should expect this slight deviation; it’s common. Therefore this data supports the hypothesis.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710423" y="947044"/>
            <a:ext cx="8030414" cy="2492990"/>
          </a:xfrm>
          <a:prstGeom prst="rect">
            <a:avLst/>
          </a:prstGeom>
          <a:noFill/>
        </p:spPr>
        <p:txBody>
          <a:bodyPr wrap="none" rtlCol="0">
            <a:spAutoFit/>
          </a:bodyPr>
          <a:lstStyle/>
          <a:p>
            <a:r>
              <a:rPr lang="en-US" sz="2400" dirty="0"/>
              <a:t>What about trial 27?  (59 heads) The chi</a:t>
            </a:r>
            <a:r>
              <a:rPr lang="en-US" sz="2400" baseline="30000" dirty="0"/>
              <a:t>2</a:t>
            </a:r>
            <a:r>
              <a:rPr lang="en-US" sz="2400" dirty="0"/>
              <a:t> on this data:</a:t>
            </a:r>
          </a:p>
          <a:p>
            <a:r>
              <a:rPr lang="en-US" sz="2400" dirty="0"/>
              <a:t> </a:t>
            </a:r>
            <a:endParaRPr lang="en-US" sz="2400" dirty="0" smtClean="0"/>
          </a:p>
          <a:p>
            <a:r>
              <a:rPr lang="en-US" sz="2400" dirty="0" smtClean="0"/>
              <a:t>     (</a:t>
            </a:r>
            <a:r>
              <a:rPr lang="en-US" sz="2400" dirty="0"/>
              <a:t>59 – 50)</a:t>
            </a:r>
            <a:r>
              <a:rPr lang="en-US" sz="2400" baseline="30000" dirty="0"/>
              <a:t>2</a:t>
            </a:r>
            <a:r>
              <a:rPr lang="en-US" sz="2400" dirty="0"/>
              <a:t>             </a:t>
            </a:r>
            <a:r>
              <a:rPr lang="en-US" sz="2400" dirty="0" smtClean="0"/>
              <a:t>               </a:t>
            </a:r>
            <a:r>
              <a:rPr lang="en-US" sz="2400" dirty="0"/>
              <a:t>(41-50)</a:t>
            </a:r>
            <a:r>
              <a:rPr lang="en-US" sz="2400" baseline="30000" dirty="0"/>
              <a:t>2</a:t>
            </a:r>
            <a:endParaRPr lang="en-US" sz="2400" dirty="0"/>
          </a:p>
          <a:p>
            <a:r>
              <a:rPr lang="en-US" sz="2400" dirty="0"/>
              <a:t>_____________     +    _______________  =  162/50  = 3.24 chi</a:t>
            </a:r>
            <a:r>
              <a:rPr lang="en-US" sz="2400" baseline="30000" dirty="0"/>
              <a:t>2</a:t>
            </a:r>
            <a:endParaRPr lang="en-US" sz="2400" dirty="0"/>
          </a:p>
          <a:p>
            <a:r>
              <a:rPr lang="en-US" sz="2400" dirty="0"/>
              <a:t>  </a:t>
            </a:r>
            <a:r>
              <a:rPr lang="en-US" sz="2400" dirty="0" smtClean="0"/>
              <a:t>       </a:t>
            </a:r>
            <a:r>
              <a:rPr lang="en-US" sz="2400" dirty="0"/>
              <a:t>50                          </a:t>
            </a:r>
            <a:r>
              <a:rPr lang="en-US" sz="2400" dirty="0" smtClean="0"/>
              <a:t>             </a:t>
            </a:r>
            <a:r>
              <a:rPr lang="en-US" sz="2400" dirty="0"/>
              <a:t>50</a:t>
            </a:r>
          </a:p>
          <a:p>
            <a:r>
              <a:rPr lang="en-US" dirty="0"/>
              <a:t> </a:t>
            </a:r>
          </a:p>
          <a:p>
            <a:endParaRPr lang="en-US" dirty="0"/>
          </a:p>
        </p:txBody>
      </p:sp>
      <p:sp>
        <p:nvSpPr>
          <p:cNvPr id="3" name="TextBox 2"/>
          <p:cNvSpPr txBox="1"/>
          <p:nvPr/>
        </p:nvSpPr>
        <p:spPr>
          <a:xfrm>
            <a:off x="1894947" y="3809701"/>
            <a:ext cx="6845890" cy="1754327"/>
          </a:xfrm>
          <a:prstGeom prst="rect">
            <a:avLst/>
          </a:prstGeom>
          <a:noFill/>
        </p:spPr>
        <p:txBody>
          <a:bodyPr wrap="square" rtlCol="0">
            <a:spAutoFit/>
          </a:bodyPr>
          <a:lstStyle/>
          <a:p>
            <a:r>
              <a:rPr lang="en-US" dirty="0" smtClean="0">
                <a:solidFill>
                  <a:srgbClr val="FF0000"/>
                </a:solidFill>
              </a:rPr>
              <a:t>49</a:t>
            </a:r>
            <a:r>
              <a:rPr lang="en-US" dirty="0" smtClean="0"/>
              <a:t>	42	50	47	51	46	40	43	55	55</a:t>
            </a:r>
          </a:p>
          <a:p>
            <a:r>
              <a:rPr lang="en-US" dirty="0" smtClean="0"/>
              <a:t> </a:t>
            </a:r>
          </a:p>
          <a:p>
            <a:r>
              <a:rPr lang="en-US" dirty="0" smtClean="0"/>
              <a:t>46	44	56	52	45	50	48	53	57	50	</a:t>
            </a:r>
          </a:p>
          <a:p>
            <a:r>
              <a:rPr lang="en-US" dirty="0" smtClean="0"/>
              <a:t> </a:t>
            </a:r>
          </a:p>
          <a:p>
            <a:r>
              <a:rPr lang="en-US" dirty="0" smtClean="0"/>
              <a:t>49	47	50	42	44	52	</a:t>
            </a:r>
            <a:r>
              <a:rPr lang="en-US" b="1" dirty="0" smtClean="0">
                <a:solidFill>
                  <a:srgbClr val="0000FF"/>
                </a:solidFill>
              </a:rPr>
              <a:t>59</a:t>
            </a:r>
            <a:r>
              <a:rPr lang="en-US" dirty="0" smtClean="0"/>
              <a:t>	45	53	53</a:t>
            </a:r>
          </a:p>
          <a:p>
            <a:endParaRPr lang="en-US" dirty="0"/>
          </a:p>
        </p:txBody>
      </p:sp>
      <p:cxnSp>
        <p:nvCxnSpPr>
          <p:cNvPr id="5" name="Straight Arrow Connector 4"/>
          <p:cNvCxnSpPr/>
          <p:nvPr/>
        </p:nvCxnSpPr>
        <p:spPr>
          <a:xfrm rot="5400000" flipH="1" flipV="1">
            <a:off x="4408006" y="5999813"/>
            <a:ext cx="871569" cy="1588"/>
          </a:xfrm>
          <a:prstGeom prst="straightConnector1">
            <a:avLst/>
          </a:prstGeom>
          <a:ln w="28575"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710423" y="947044"/>
            <a:ext cx="8030414" cy="2492990"/>
          </a:xfrm>
          <a:prstGeom prst="rect">
            <a:avLst/>
          </a:prstGeom>
          <a:noFill/>
        </p:spPr>
        <p:txBody>
          <a:bodyPr wrap="none" rtlCol="0">
            <a:spAutoFit/>
          </a:bodyPr>
          <a:lstStyle/>
          <a:p>
            <a:r>
              <a:rPr lang="en-US" sz="2400" dirty="0"/>
              <a:t>What about trial 27?  (59 heads) The chi</a:t>
            </a:r>
            <a:r>
              <a:rPr lang="en-US" sz="2400" baseline="30000" dirty="0"/>
              <a:t>2</a:t>
            </a:r>
            <a:r>
              <a:rPr lang="en-US" sz="2400" dirty="0"/>
              <a:t> on this data:</a:t>
            </a:r>
          </a:p>
          <a:p>
            <a:r>
              <a:rPr lang="en-US" sz="2400" dirty="0"/>
              <a:t> </a:t>
            </a:r>
            <a:endParaRPr lang="en-US" sz="2400" dirty="0" smtClean="0"/>
          </a:p>
          <a:p>
            <a:r>
              <a:rPr lang="en-US" sz="2400" dirty="0" smtClean="0"/>
              <a:t>     (</a:t>
            </a:r>
            <a:r>
              <a:rPr lang="en-US" sz="2400" dirty="0"/>
              <a:t>59 – 50)</a:t>
            </a:r>
            <a:r>
              <a:rPr lang="en-US" sz="2400" baseline="30000" dirty="0"/>
              <a:t>2</a:t>
            </a:r>
            <a:r>
              <a:rPr lang="en-US" sz="2400" dirty="0"/>
              <a:t>             </a:t>
            </a:r>
            <a:r>
              <a:rPr lang="en-US" sz="2400" dirty="0" smtClean="0"/>
              <a:t>               </a:t>
            </a:r>
            <a:r>
              <a:rPr lang="en-US" sz="2400" dirty="0"/>
              <a:t>(41-50)</a:t>
            </a:r>
            <a:r>
              <a:rPr lang="en-US" sz="2400" baseline="30000" dirty="0"/>
              <a:t>2</a:t>
            </a:r>
            <a:endParaRPr lang="en-US" sz="2400" dirty="0"/>
          </a:p>
          <a:p>
            <a:r>
              <a:rPr lang="en-US" sz="2400" dirty="0"/>
              <a:t>_____________     +    _______________  =  162/50  = </a:t>
            </a:r>
            <a:r>
              <a:rPr lang="en-US" sz="2400" b="1" dirty="0">
                <a:solidFill>
                  <a:srgbClr val="0000FF"/>
                </a:solidFill>
              </a:rPr>
              <a:t>3.24 chi</a:t>
            </a:r>
            <a:r>
              <a:rPr lang="en-US" sz="2400" b="1" baseline="30000" dirty="0">
                <a:solidFill>
                  <a:srgbClr val="0000FF"/>
                </a:solidFill>
              </a:rPr>
              <a:t>2</a:t>
            </a:r>
            <a:endParaRPr lang="en-US" sz="2400" b="1" dirty="0">
              <a:solidFill>
                <a:srgbClr val="0000FF"/>
              </a:solidFill>
            </a:endParaRPr>
          </a:p>
          <a:p>
            <a:r>
              <a:rPr lang="en-US" sz="2400" dirty="0"/>
              <a:t>  </a:t>
            </a:r>
            <a:r>
              <a:rPr lang="en-US" sz="2400" dirty="0" smtClean="0"/>
              <a:t>       </a:t>
            </a:r>
            <a:r>
              <a:rPr lang="en-US" sz="2400" dirty="0"/>
              <a:t>50                          </a:t>
            </a:r>
            <a:r>
              <a:rPr lang="en-US" sz="2400" dirty="0" smtClean="0"/>
              <a:t>             </a:t>
            </a:r>
            <a:r>
              <a:rPr lang="en-US" sz="2400" dirty="0"/>
              <a:t>50</a:t>
            </a:r>
          </a:p>
          <a:p>
            <a:r>
              <a:rPr lang="en-US" dirty="0"/>
              <a:t> </a:t>
            </a:r>
          </a:p>
          <a:p>
            <a:endParaRPr lang="en-US" dirty="0"/>
          </a:p>
        </p:txBody>
      </p:sp>
      <p:pic>
        <p:nvPicPr>
          <p:cNvPr id="6" name="Picture 5"/>
          <p:cNvPicPr>
            <a:picLocks noChangeAspect="1"/>
          </p:cNvPicPr>
          <p:nvPr/>
        </p:nvPicPr>
        <p:blipFill>
          <a:blip r:embed="rId2"/>
          <a:stretch>
            <a:fillRect/>
          </a:stretch>
        </p:blipFill>
        <p:spPr>
          <a:xfrm>
            <a:off x="412763" y="3601644"/>
            <a:ext cx="8328074" cy="1783089"/>
          </a:xfrm>
          <a:prstGeom prst="rect">
            <a:avLst/>
          </a:prstGeom>
        </p:spPr>
      </p:pic>
      <p:cxnSp>
        <p:nvCxnSpPr>
          <p:cNvPr id="7" name="Straight Connector 6"/>
          <p:cNvCxnSpPr/>
          <p:nvPr/>
        </p:nvCxnSpPr>
        <p:spPr>
          <a:xfrm>
            <a:off x="6447023" y="4758202"/>
            <a:ext cx="1366575" cy="0"/>
          </a:xfrm>
          <a:prstGeom prst="line">
            <a:avLst/>
          </a:prstGeom>
          <a:ln w="57150" cmpd="sng">
            <a:solidFill>
              <a:srgbClr val="0000F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0040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530585" y="365903"/>
            <a:ext cx="5613415" cy="5632312"/>
          </a:xfrm>
          <a:prstGeom prst="rect">
            <a:avLst/>
          </a:prstGeom>
          <a:noFill/>
        </p:spPr>
        <p:txBody>
          <a:bodyPr wrap="square" rtlCol="0">
            <a:spAutoFit/>
          </a:bodyPr>
          <a:lstStyle/>
          <a:p>
            <a:r>
              <a:rPr lang="en-US" dirty="0"/>
              <a:t>49	42	50	47	51	46	</a:t>
            </a:r>
            <a:r>
              <a:rPr lang="en-US" b="1" dirty="0">
                <a:solidFill>
                  <a:srgbClr val="0000FF"/>
                </a:solidFill>
              </a:rPr>
              <a:t>40</a:t>
            </a:r>
            <a:r>
              <a:rPr lang="en-US" dirty="0"/>
              <a:t>	43	55	55</a:t>
            </a:r>
          </a:p>
          <a:p>
            <a:r>
              <a:rPr lang="en-US" dirty="0"/>
              <a:t> </a:t>
            </a:r>
          </a:p>
          <a:p>
            <a:r>
              <a:rPr lang="en-US" dirty="0"/>
              <a:t>46	44	56	52	45	50	48	53	57	50	</a:t>
            </a:r>
          </a:p>
          <a:p>
            <a:r>
              <a:rPr lang="en-US" dirty="0"/>
              <a:t> </a:t>
            </a:r>
          </a:p>
          <a:p>
            <a:r>
              <a:rPr lang="en-US" dirty="0"/>
              <a:t>49	47	50	42	44	52	</a:t>
            </a:r>
            <a:r>
              <a:rPr lang="en-US" b="1" dirty="0">
                <a:solidFill>
                  <a:srgbClr val="0000FF"/>
                </a:solidFill>
              </a:rPr>
              <a:t>59</a:t>
            </a:r>
            <a:r>
              <a:rPr lang="en-US" dirty="0"/>
              <a:t>	45	53	53	</a:t>
            </a:r>
          </a:p>
          <a:p>
            <a:r>
              <a:rPr lang="en-US" dirty="0"/>
              <a:t> </a:t>
            </a:r>
          </a:p>
          <a:p>
            <a:r>
              <a:rPr lang="en-US" dirty="0"/>
              <a:t>53	46	55	54	46	48	</a:t>
            </a:r>
            <a:r>
              <a:rPr lang="en-US" b="1" dirty="0">
                <a:solidFill>
                  <a:srgbClr val="0000FF"/>
                </a:solidFill>
              </a:rPr>
              <a:t>38</a:t>
            </a:r>
            <a:r>
              <a:rPr lang="en-US" dirty="0"/>
              <a:t>	47	46	46</a:t>
            </a:r>
          </a:p>
          <a:p>
            <a:r>
              <a:rPr lang="en-US" dirty="0"/>
              <a:t> </a:t>
            </a:r>
          </a:p>
          <a:p>
            <a:r>
              <a:rPr lang="en-US" dirty="0"/>
              <a:t>49	48	46	49	48	48	50	51	42	48</a:t>
            </a:r>
          </a:p>
          <a:p>
            <a:r>
              <a:rPr lang="en-US" dirty="0"/>
              <a:t> </a:t>
            </a:r>
          </a:p>
          <a:p>
            <a:r>
              <a:rPr lang="en-US" dirty="0"/>
              <a:t>48	55	55	54	49	51	48</a:t>
            </a:r>
            <a:r>
              <a:rPr lang="en-US" dirty="0" smtClean="0"/>
              <a:t>	51	</a:t>
            </a:r>
            <a:r>
              <a:rPr lang="en-US" dirty="0"/>
              <a:t>53	54	</a:t>
            </a:r>
          </a:p>
          <a:p>
            <a:r>
              <a:rPr lang="en-US" dirty="0"/>
              <a:t> </a:t>
            </a:r>
          </a:p>
          <a:p>
            <a:r>
              <a:rPr lang="en-US" dirty="0"/>
              <a:t>53	54	55	52	52	50	53	</a:t>
            </a:r>
            <a:r>
              <a:rPr lang="en-US" b="1" dirty="0">
                <a:solidFill>
                  <a:srgbClr val="0000FF"/>
                </a:solidFill>
              </a:rPr>
              <a:t>60</a:t>
            </a:r>
            <a:r>
              <a:rPr lang="en-US" dirty="0"/>
              <a:t>	43	51</a:t>
            </a:r>
          </a:p>
          <a:p>
            <a:r>
              <a:rPr lang="en-US" dirty="0"/>
              <a:t> </a:t>
            </a:r>
          </a:p>
          <a:p>
            <a:r>
              <a:rPr lang="en-US" dirty="0"/>
              <a:t>47	53	</a:t>
            </a:r>
            <a:r>
              <a:rPr lang="en-US" b="1" dirty="0">
                <a:solidFill>
                  <a:srgbClr val="0000FF"/>
                </a:solidFill>
              </a:rPr>
              <a:t>40</a:t>
            </a:r>
            <a:r>
              <a:rPr lang="en-US" dirty="0"/>
              <a:t>	49	</a:t>
            </a:r>
            <a:r>
              <a:rPr lang="en-US" b="1" dirty="0">
                <a:solidFill>
                  <a:srgbClr val="0000FF"/>
                </a:solidFill>
              </a:rPr>
              <a:t>41</a:t>
            </a:r>
            <a:r>
              <a:rPr lang="en-US" dirty="0"/>
              <a:t>	43	57	</a:t>
            </a:r>
            <a:r>
              <a:rPr lang="en-US" b="1" dirty="0">
                <a:solidFill>
                  <a:srgbClr val="0000FF"/>
                </a:solidFill>
              </a:rPr>
              <a:t>40</a:t>
            </a:r>
            <a:r>
              <a:rPr lang="en-US" dirty="0"/>
              <a:t>	50	53	</a:t>
            </a:r>
          </a:p>
          <a:p>
            <a:r>
              <a:rPr lang="en-US" dirty="0"/>
              <a:t> </a:t>
            </a:r>
          </a:p>
          <a:p>
            <a:r>
              <a:rPr lang="en-US" dirty="0"/>
              <a:t>51	48	48	54	49	48	44	46	55	49</a:t>
            </a:r>
          </a:p>
          <a:p>
            <a:r>
              <a:rPr lang="en-US" dirty="0"/>
              <a:t> </a:t>
            </a:r>
          </a:p>
          <a:p>
            <a:r>
              <a:rPr lang="en-US" dirty="0"/>
              <a:t>54	51	49	43	50	56	48	52	50	44</a:t>
            </a:r>
          </a:p>
          <a:p>
            <a:endParaRPr lang="en-US" dirty="0"/>
          </a:p>
        </p:txBody>
      </p:sp>
      <p:sp>
        <p:nvSpPr>
          <p:cNvPr id="3" name="TextBox 2"/>
          <p:cNvSpPr txBox="1"/>
          <p:nvPr/>
        </p:nvSpPr>
        <p:spPr>
          <a:xfrm>
            <a:off x="495143" y="365903"/>
            <a:ext cx="3035442" cy="5170646"/>
          </a:xfrm>
          <a:prstGeom prst="rect">
            <a:avLst/>
          </a:prstGeom>
          <a:noFill/>
        </p:spPr>
        <p:txBody>
          <a:bodyPr wrap="square" rtlCol="0">
            <a:spAutoFit/>
          </a:bodyPr>
          <a:lstStyle/>
          <a:p>
            <a:r>
              <a:rPr lang="en-US" sz="2400" dirty="0" smtClean="0"/>
              <a:t>This result also supports the hypothesis, although this outcome is expected to occur only 5-10% of the time.</a:t>
            </a:r>
          </a:p>
          <a:p>
            <a:endParaRPr lang="en-US" sz="2400" dirty="0" smtClean="0"/>
          </a:p>
          <a:p>
            <a:r>
              <a:rPr lang="en-US" sz="2400" dirty="0" smtClean="0"/>
              <a:t> In other words, a difference of this size between our data and the hypothesis, is expected, but less frequently</a:t>
            </a:r>
          </a:p>
          <a:p>
            <a:endParaRPr lang="en-US" dirty="0"/>
          </a:p>
        </p:txBody>
      </p:sp>
      <p:sp>
        <p:nvSpPr>
          <p:cNvPr id="4" name="TextBox 3"/>
          <p:cNvSpPr txBox="1"/>
          <p:nvPr/>
        </p:nvSpPr>
        <p:spPr>
          <a:xfrm>
            <a:off x="495143" y="5887168"/>
            <a:ext cx="8218298" cy="738664"/>
          </a:xfrm>
          <a:prstGeom prst="rect">
            <a:avLst/>
          </a:prstGeom>
          <a:noFill/>
        </p:spPr>
        <p:txBody>
          <a:bodyPr wrap="square" rtlCol="0">
            <a:spAutoFit/>
          </a:bodyPr>
          <a:lstStyle/>
          <a:p>
            <a:r>
              <a:rPr lang="en-US" sz="2400" dirty="0" smtClean="0"/>
              <a:t>In our data, this difference shows up 7 times in 100 trials – 7%.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861118" y="0"/>
            <a:ext cx="6803289" cy="5909309"/>
          </a:xfrm>
          <a:prstGeom prst="rect">
            <a:avLst/>
          </a:prstGeom>
          <a:noFill/>
        </p:spPr>
        <p:txBody>
          <a:bodyPr wrap="square" rtlCol="0">
            <a:spAutoFit/>
          </a:bodyPr>
          <a:lstStyle/>
          <a:p>
            <a:r>
              <a:rPr lang="en-US" sz="2400" dirty="0" smtClean="0"/>
              <a:t> </a:t>
            </a:r>
            <a:endParaRPr lang="en-US" sz="2400" dirty="0"/>
          </a:p>
          <a:p>
            <a:r>
              <a:rPr lang="en-US" sz="2400" dirty="0"/>
              <a:t>What about a trial where the coin lands heads only 35 times? </a:t>
            </a:r>
          </a:p>
          <a:p>
            <a:r>
              <a:rPr lang="en-US" sz="2400" dirty="0"/>
              <a:t> </a:t>
            </a:r>
          </a:p>
          <a:p>
            <a:r>
              <a:rPr lang="en-US" sz="2400" dirty="0"/>
              <a:t>(35 – 50)</a:t>
            </a:r>
            <a:r>
              <a:rPr lang="en-US" sz="2400" baseline="30000" dirty="0"/>
              <a:t>2</a:t>
            </a:r>
            <a:r>
              <a:rPr lang="en-US" sz="2400" dirty="0"/>
              <a:t>            </a:t>
            </a:r>
            <a:r>
              <a:rPr lang="en-US" sz="2400" dirty="0" smtClean="0"/>
              <a:t>        </a:t>
            </a:r>
            <a:r>
              <a:rPr lang="en-US" sz="2400" dirty="0"/>
              <a:t>(65-50)</a:t>
            </a:r>
            <a:r>
              <a:rPr lang="en-US" sz="2400" baseline="30000" dirty="0"/>
              <a:t>2</a:t>
            </a:r>
            <a:endParaRPr lang="en-US" sz="2400" dirty="0"/>
          </a:p>
          <a:p>
            <a:r>
              <a:rPr lang="en-US" sz="2400" dirty="0" smtClean="0"/>
              <a:t>__________    </a:t>
            </a:r>
            <a:r>
              <a:rPr lang="en-US" sz="2400" dirty="0"/>
              <a:t>+    </a:t>
            </a:r>
            <a:r>
              <a:rPr lang="en-US" sz="2400" dirty="0" smtClean="0"/>
              <a:t>_________=  </a:t>
            </a:r>
            <a:r>
              <a:rPr lang="en-US" sz="2400" dirty="0"/>
              <a:t>450/50  = 9.0 chi</a:t>
            </a:r>
            <a:r>
              <a:rPr lang="en-US" sz="2400" baseline="30000" dirty="0"/>
              <a:t>2</a:t>
            </a:r>
            <a:endParaRPr lang="en-US" sz="2400" dirty="0"/>
          </a:p>
          <a:p>
            <a:r>
              <a:rPr lang="en-US" sz="2400" dirty="0"/>
              <a:t>     50                </a:t>
            </a:r>
            <a:r>
              <a:rPr lang="en-US" sz="2400" dirty="0" smtClean="0"/>
              <a:t>                  </a:t>
            </a:r>
            <a:r>
              <a:rPr lang="en-US" sz="2400" dirty="0"/>
              <a:t>50</a:t>
            </a:r>
          </a:p>
          <a:p>
            <a:r>
              <a:rPr lang="en-US" sz="2400" dirty="0"/>
              <a:t> </a:t>
            </a:r>
          </a:p>
          <a:p>
            <a:r>
              <a:rPr lang="en-US" sz="2400" dirty="0"/>
              <a:t>We have no instances of that in our set of 100 – it’s a rare event. And the chi</a:t>
            </a:r>
            <a:r>
              <a:rPr lang="en-US" sz="2400" baseline="30000" dirty="0"/>
              <a:t>2</a:t>
            </a:r>
            <a:r>
              <a:rPr lang="en-US" sz="2400" dirty="0"/>
              <a:t> value agrees with that  - a difference of 15 is so rare, that if we were getting that result, we would have to question if all the coins were in fact heads on one side and tails on the other.  This data would force us to reject our </a:t>
            </a:r>
            <a:r>
              <a:rPr lang="en-US" sz="2400" dirty="0" smtClean="0"/>
              <a:t>original (null) </a:t>
            </a:r>
            <a:r>
              <a:rPr lang="en-US" sz="2400" dirty="0"/>
              <a:t>hypothesis.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297</TotalTime>
  <Words>1235</Words>
  <Application>Microsoft Macintosh PowerPoint</Application>
  <PresentationFormat>On-screen Show (4:3)</PresentationFormat>
  <Paragraphs>117</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WUSD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Marybeth Fenton</dc:creator>
  <cp:lastModifiedBy>Marybeth Fenton</cp:lastModifiedBy>
  <cp:revision>17</cp:revision>
  <dcterms:created xsi:type="dcterms:W3CDTF">2016-04-20T15:27:47Z</dcterms:created>
  <dcterms:modified xsi:type="dcterms:W3CDTF">2016-04-20T15:36:01Z</dcterms:modified>
</cp:coreProperties>
</file>