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</p:sldMasterIdLst>
  <p:notesMasterIdLst>
    <p:notesMasterId r:id="rId21"/>
  </p:notesMasterIdLst>
  <p:sldIdLst>
    <p:sldId id="307" r:id="rId2"/>
    <p:sldId id="305" r:id="rId3"/>
    <p:sldId id="306" r:id="rId4"/>
    <p:sldId id="304" r:id="rId5"/>
    <p:sldId id="256" r:id="rId6"/>
    <p:sldId id="260" r:id="rId7"/>
    <p:sldId id="266" r:id="rId8"/>
    <p:sldId id="308" r:id="rId9"/>
    <p:sldId id="262" r:id="rId10"/>
    <p:sldId id="267" r:id="rId11"/>
    <p:sldId id="263" r:id="rId12"/>
    <p:sldId id="285" r:id="rId13"/>
    <p:sldId id="287" r:id="rId14"/>
    <p:sldId id="302" r:id="rId15"/>
    <p:sldId id="303" r:id="rId16"/>
    <p:sldId id="269" r:id="rId17"/>
    <p:sldId id="309" r:id="rId18"/>
    <p:sldId id="264" r:id="rId19"/>
    <p:sldId id="286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0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79" autoAdjust="0"/>
  </p:normalViewPr>
  <p:slideViewPr>
    <p:cSldViewPr snapToGrid="0" snapToObjects="1">
      <p:cViewPr varScale="1">
        <p:scale>
          <a:sx n="121" d="100"/>
          <a:sy n="121" d="100"/>
        </p:scale>
        <p:origin x="-15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36B4C2-A04D-4CAD-A01D-EB1571BAB834}" type="datetimeFigureOut">
              <a:rPr lang="en-US"/>
              <a:pPr>
                <a:defRPr/>
              </a:pPr>
              <a:t>4/16/18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8C6A540-C983-4FFB-88C1-05A34E66F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51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E9C66-D7DE-43A9-ACB5-554FDF59E87B}" type="slidenum">
              <a:rPr lang="en-US">
                <a:ea typeface="ヒラギノ角ゴ Pro W3" charset="-128"/>
                <a:cs typeface="ヒラギノ角ゴ Pro W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If the non-sex chromosomes (autosomes) fail to separate properly, the results are usually fatal and the pregnancy is not carried out. When autosomal non-disjunctions do lead to birth, the individual will carry a third chromosome. Trisomy 21 causes Down syndrome. Trisomy 13 results in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Patau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syndrome. Trisomy 18 leads to Edward's syndrome. Other more severe chromosomal abnormalities that are rarely carried to term include extra copies of chromosomes 15, 16, and 22.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45F3A8-77C3-4830-8FDC-ECEC7427267E}" type="slidenum">
              <a:rPr lang="en-US">
                <a:ea typeface="ヒラギノ角ゴ Pro W3" charset="-128"/>
                <a:cs typeface="ヒラギノ角ゴ Pro W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76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D242D2-7BEC-43E5-BC9E-EA8323F9A487}" type="datetimeFigureOut">
              <a:rPr lang="en-US" smtClean="0"/>
              <a:pPr>
                <a:defRPr/>
              </a:pPr>
              <a:t>4/16/18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812ACAE-F962-44B4-811B-C391FFA375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02ED5E-4A76-4638-9359-36FEC17551D4}" type="datetimeFigureOut">
              <a:rPr lang="en-US" smtClean="0"/>
              <a:pPr>
                <a:defRPr/>
              </a:pPr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427EC-E621-41C3-945F-82BA306E3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8B0E0A04-D7C9-4F1C-8715-6D052832E9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B5B1AB-04BF-48D1-8F8B-833B2E259DAC}" type="datetimeFigureOut">
              <a:rPr lang="en-US" smtClean="0"/>
              <a:pPr>
                <a:defRPr/>
              </a:pPr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919AF0-290D-4AFE-B79E-23F7261C6975}" type="datetimeFigureOut">
              <a:rPr lang="en-US" smtClean="0"/>
              <a:pPr>
                <a:defRPr/>
              </a:pPr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0C5AC475-D931-42C3-BF72-77F6C60A6D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29B56-34D5-4296-9930-6548401EAFC6}" type="datetimeFigureOut">
              <a:rPr lang="en-US" smtClean="0"/>
              <a:pPr>
                <a:defRPr/>
              </a:pPr>
              <a:t>4/16/18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AEDC90B-C4F1-446E-AFB9-3AA69E715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B7C720AB-15D2-4072-B124-4C63327C84AA}" type="datetimeFigureOut">
              <a:rPr lang="en-US" smtClean="0"/>
              <a:pPr>
                <a:defRPr/>
              </a:pPr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54F05-71E7-4FB4-92EB-731CE15869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1B969-13E4-4BDE-BC68-113CD71E9C02}" type="datetimeFigureOut">
              <a:rPr lang="en-US" smtClean="0"/>
              <a:pPr>
                <a:defRPr/>
              </a:pPr>
              <a:t>4/16/18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2750C30-125A-41CD-A53E-A6AC33E69C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16C5B-E554-4300-A6C2-28E85DA98F74}" type="datetimeFigureOut">
              <a:rPr lang="en-US" smtClean="0"/>
              <a:pPr>
                <a:defRPr/>
              </a:pPr>
              <a:t>4/16/18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F6D257F2-C491-42BC-AC11-D001C260C5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9FBFB-9A7A-4376-9E3B-FC0D98BE142D}" type="datetimeFigureOut">
              <a:rPr lang="en-US" smtClean="0"/>
              <a:pPr>
                <a:defRPr/>
              </a:pPr>
              <a:t>4/16/18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2C5ED5-DD86-4B95-972A-3F2B8A2878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3484E58-F138-458F-A772-19A29FDB9C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00980B-7A7B-42C1-8E28-2A2BC34C9EA5}" type="datetimeFigureOut">
              <a:rPr lang="en-US" smtClean="0"/>
              <a:pPr>
                <a:defRPr/>
              </a:pPr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48449CC7-6621-4574-9C56-D981413F3B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371A6C82-AE0C-446F-93E8-6D4D0F018C58}" type="datetimeFigureOut">
              <a:rPr lang="en-US" smtClean="0"/>
              <a:pPr>
                <a:defRPr/>
              </a:pPr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58E5C1-B548-4500-969F-4F022BF9FCAE}" type="datetimeFigureOut">
              <a:rPr lang="en-US" smtClean="0"/>
              <a:pPr>
                <a:defRPr/>
              </a:pPr>
              <a:t>4/16/18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88F6A8A-B999-4781-9900-24E178A242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llsalive.com/mitosis.htm" TargetMode="External"/><Relationship Id="rId4" Type="http://schemas.openxmlformats.org/officeDocument/2006/relationships/hyperlink" Target="http://www.cellsalive.com/meiosis.htm" TargetMode="External"/><Relationship Id="rId5" Type="http://schemas.openxmlformats.org/officeDocument/2006/relationships/hyperlink" Target="http://www.pbs.org/wgbh/nova/miracle/divide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 Biology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&amp; Sexual Reproduction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7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1081088" y="610776"/>
            <a:ext cx="71300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+mn-lt"/>
                <a:ea typeface="Hoefler Text" charset="0"/>
                <a:cs typeface="Hoefler Text" charset="0"/>
              </a:rPr>
              <a:t>Gametes are produced via </a:t>
            </a:r>
            <a:r>
              <a:rPr lang="en-US" sz="2800" b="1" dirty="0" smtClean="0">
                <a:latin typeface="+mn-lt"/>
                <a:ea typeface="Hoefler Text" charset="0"/>
                <a:cs typeface="Hoefler Text" charset="0"/>
              </a:rPr>
              <a:t>MEIOSIS</a:t>
            </a:r>
            <a:endParaRPr lang="en-US" sz="2800" b="1" dirty="0">
              <a:latin typeface="+mn-lt"/>
              <a:ea typeface="Hoefler Text" charset="0"/>
              <a:cs typeface="Hoefler Text" charset="0"/>
            </a:endParaRPr>
          </a:p>
        </p:txBody>
      </p:sp>
      <p:pic>
        <p:nvPicPr>
          <p:cNvPr id="2457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8913" y="2090738"/>
            <a:ext cx="3573462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76136" y="3035300"/>
            <a:ext cx="16478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Hoefler Text" charset="0"/>
                <a:ea typeface="Hoefler Text" charset="0"/>
                <a:cs typeface="Hoefler Text" charset="0"/>
              </a:rPr>
              <a:t>Diploid </a:t>
            </a:r>
            <a:r>
              <a:rPr lang="en-US" b="1" dirty="0" smtClean="0">
                <a:latin typeface="Hoefler Text" charset="0"/>
                <a:ea typeface="Hoefler Text" charset="0"/>
                <a:cs typeface="Hoefler Text" charset="0"/>
              </a:rPr>
              <a:t>germ cell </a:t>
            </a:r>
            <a:r>
              <a:rPr lang="en-US" b="1" dirty="0">
                <a:latin typeface="Hoefler Text" charset="0"/>
                <a:ea typeface="Hoefler Text" charset="0"/>
                <a:cs typeface="Hoefler Text" charset="0"/>
              </a:rPr>
              <a:t>in ovary or testes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02375" y="2090738"/>
            <a:ext cx="222187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Hoefler Text" charset="0"/>
                <a:ea typeface="Hoefler Text" charset="0"/>
                <a:cs typeface="Hoefler Text" charset="0"/>
              </a:rPr>
              <a:t>4 haploid </a:t>
            </a:r>
            <a:r>
              <a:rPr lang="en-US" b="1" dirty="0">
                <a:latin typeface="Hoefler Text" charset="0"/>
                <a:ea typeface="Hoefler Text" charset="0"/>
                <a:cs typeface="Hoefler Text" charset="0"/>
              </a:rPr>
              <a:t>daughter cells</a:t>
            </a:r>
          </a:p>
          <a:p>
            <a:endParaRPr lang="en-US" b="1" dirty="0">
              <a:latin typeface="Hoefler Text" charset="0"/>
              <a:ea typeface="Hoefler Text" charset="0"/>
              <a:cs typeface="Hoefler Text" charset="0"/>
            </a:endParaRPr>
          </a:p>
          <a:p>
            <a:r>
              <a:rPr lang="en-US" b="1" dirty="0">
                <a:latin typeface="Hoefler Text" charset="0"/>
                <a:ea typeface="Hoefler Text" charset="0"/>
                <a:cs typeface="Hoefler Text" charset="0"/>
              </a:rPr>
              <a:t>g</a:t>
            </a:r>
            <a:r>
              <a:rPr lang="en-US" b="1" dirty="0" smtClean="0">
                <a:latin typeface="Hoefler Text" charset="0"/>
                <a:ea typeface="Hoefler Text" charset="0"/>
                <a:cs typeface="Hoefler Text" charset="0"/>
              </a:rPr>
              <a:t>ametes : </a:t>
            </a:r>
            <a:endParaRPr lang="en-US" b="1" dirty="0" smtClean="0">
              <a:latin typeface="Hoefler Text" charset="0"/>
              <a:ea typeface="Hoefler Text" charset="0"/>
              <a:cs typeface="Hoefler Text" charset="0"/>
            </a:endParaRPr>
          </a:p>
          <a:p>
            <a:r>
              <a:rPr lang="en-US" b="1" dirty="0" smtClean="0">
                <a:latin typeface="Hoefler Text" charset="0"/>
                <a:ea typeface="Hoefler Text" charset="0"/>
                <a:cs typeface="Hoefler Text" charset="0"/>
              </a:rPr>
              <a:t>  4 sperm  </a:t>
            </a:r>
          </a:p>
          <a:p>
            <a:r>
              <a:rPr lang="en-US" b="1" dirty="0" smtClean="0">
                <a:latin typeface="Hoefler Text" charset="0"/>
                <a:ea typeface="Hoefler Text" charset="0"/>
                <a:cs typeface="Hoefler Text" charset="0"/>
              </a:rPr>
              <a:t>      or </a:t>
            </a:r>
          </a:p>
          <a:p>
            <a:r>
              <a:rPr lang="en-US" b="1" dirty="0" smtClean="0">
                <a:latin typeface="Hoefler Text" charset="0"/>
                <a:ea typeface="Hoefler Text" charset="0"/>
                <a:cs typeface="Hoefler Text" charset="0"/>
              </a:rPr>
              <a:t>  1 </a:t>
            </a:r>
            <a:r>
              <a:rPr lang="en-US" b="1" dirty="0" smtClean="0">
                <a:latin typeface="Hoefler Text" charset="0"/>
                <a:ea typeface="Hoefler Text" charset="0"/>
                <a:cs typeface="Hoefler Text" charset="0"/>
              </a:rPr>
              <a:t>ovum + 3 </a:t>
            </a:r>
            <a:r>
              <a:rPr lang="en-US" b="1" dirty="0" smtClean="0">
                <a:latin typeface="Hoefler Text" charset="0"/>
                <a:ea typeface="Hoefler Text" charset="0"/>
                <a:cs typeface="Hoefler Text" charset="0"/>
              </a:rPr>
              <a:t>  </a:t>
            </a:r>
          </a:p>
          <a:p>
            <a:r>
              <a:rPr lang="en-US" b="1" dirty="0">
                <a:latin typeface="Hoefler Text" charset="0"/>
                <a:ea typeface="Hoefler Text" charset="0"/>
                <a:cs typeface="Hoefler Text" charset="0"/>
              </a:rPr>
              <a:t> </a:t>
            </a:r>
            <a:r>
              <a:rPr lang="en-US" b="1" dirty="0" smtClean="0">
                <a:latin typeface="Hoefler Text" charset="0"/>
                <a:ea typeface="Hoefler Text" charset="0"/>
                <a:cs typeface="Hoefler Text" charset="0"/>
              </a:rPr>
              <a:t> </a:t>
            </a:r>
            <a:r>
              <a:rPr lang="en-US" b="1" dirty="0" smtClean="0">
                <a:latin typeface="Hoefler Text" charset="0"/>
                <a:ea typeface="Hoefler Text" charset="0"/>
                <a:cs typeface="Hoefler Text" charset="0"/>
              </a:rPr>
              <a:t>polar bodies</a:t>
            </a:r>
            <a:endParaRPr lang="en-US" b="1" dirty="0">
              <a:latin typeface="Hoefler Text" charset="0"/>
              <a:ea typeface="Hoefler Text" charset="0"/>
              <a:cs typeface="Hoefler Tex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2"/>
          <p:cNvSpPr txBox="1">
            <a:spLocks noChangeArrowheads="1"/>
          </p:cNvSpPr>
          <p:nvPr/>
        </p:nvSpPr>
        <p:spPr bwMode="auto">
          <a:xfrm>
            <a:off x="1374775" y="457200"/>
            <a:ext cx="65887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Hoefler Text" charset="0"/>
                <a:ea typeface="Hoefler Text" charset="0"/>
                <a:cs typeface="Hoefler Text" charset="0"/>
              </a:rPr>
              <a:t>In MEIOSIS, </a:t>
            </a:r>
            <a:r>
              <a:rPr lang="en-US" b="1" dirty="0" smtClean="0">
                <a:latin typeface="Hoefler Text" charset="0"/>
                <a:ea typeface="Hoefler Text" charset="0"/>
                <a:cs typeface="Hoefler Text" charset="0"/>
              </a:rPr>
              <a:t>DNA divides </a:t>
            </a:r>
            <a:r>
              <a:rPr lang="en-US" b="1" dirty="0">
                <a:latin typeface="Hoefler Text" charset="0"/>
                <a:ea typeface="Hoefler Text" charset="0"/>
                <a:cs typeface="Hoefler Text" charset="0"/>
              </a:rPr>
              <a:t>twice, to reduce </a:t>
            </a:r>
          </a:p>
          <a:p>
            <a:r>
              <a:rPr lang="en-US" b="1" dirty="0">
                <a:latin typeface="Hoefler Text" charset="0"/>
                <a:ea typeface="Hoefler Text" charset="0"/>
                <a:cs typeface="Hoefler Text" charset="0"/>
              </a:rPr>
              <a:t>the chromosome number of the gametes</a:t>
            </a:r>
            <a:endParaRPr lang="en-US" sz="1800" dirty="0">
              <a:latin typeface="Hoefler Text" charset="0"/>
              <a:ea typeface="Hoefler Text" charset="0"/>
              <a:cs typeface="Hoefler Text" charset="0"/>
            </a:endParaRPr>
          </a:p>
        </p:txBody>
      </p:sp>
      <p:pic>
        <p:nvPicPr>
          <p:cNvPr id="2457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511425"/>
            <a:ext cx="18923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7000" y="2400300"/>
            <a:ext cx="29972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5188091" y="1630859"/>
            <a:ext cx="30356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Hoefler Text" charset="0"/>
                <a:ea typeface="Hoefler Text" charset="0"/>
                <a:cs typeface="Hoefler Text" charset="0"/>
              </a:rPr>
              <a:t>…then</a:t>
            </a:r>
            <a:r>
              <a:rPr lang="en-US" sz="2200" dirty="0" smtClean="0">
                <a:latin typeface="Hoefler Text" charset="0"/>
                <a:ea typeface="Hoefler Text" charset="0"/>
                <a:cs typeface="Hoefler Text" charset="0"/>
              </a:rPr>
              <a:t> just as </a:t>
            </a:r>
            <a:r>
              <a:rPr lang="en-US" sz="2200" dirty="0">
                <a:latin typeface="Hoefler Text" charset="0"/>
                <a:ea typeface="Hoefler Text" charset="0"/>
                <a:cs typeface="Hoefler Text" charset="0"/>
              </a:rPr>
              <a:t>in mitosis for the second division</a:t>
            </a: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1252538" y="1752600"/>
            <a:ext cx="34282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Hoefler Text" charset="0"/>
                <a:ea typeface="Hoefler Text" charset="0"/>
                <a:cs typeface="Hoefler Text" charset="0"/>
              </a:rPr>
              <a:t>First in homologous pairs…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 autoUpdateAnimBg="0"/>
      <p:bldP spid="2458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425" y="323204"/>
            <a:ext cx="4229100" cy="560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60053" y="2053723"/>
            <a:ext cx="2462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oefler Text"/>
                <a:cs typeface="Hoefler Text"/>
              </a:rPr>
              <a:t>Each gamete created from these 4 </a:t>
            </a:r>
            <a:r>
              <a:rPr lang="en-US" sz="2000" dirty="0" err="1" smtClean="0">
                <a:latin typeface="Hoefler Text"/>
                <a:cs typeface="Hoefler Text"/>
              </a:rPr>
              <a:t>chromatids</a:t>
            </a:r>
            <a:r>
              <a:rPr lang="en-US" sz="2000" dirty="0" smtClean="0">
                <a:latin typeface="Hoefler Text"/>
                <a:cs typeface="Hoefler Text"/>
              </a:rPr>
              <a:t> has a unique combination of the genes on this chromosome</a:t>
            </a:r>
            <a:endParaRPr lang="en-US" sz="2000" dirty="0">
              <a:latin typeface="Hoefler Text"/>
              <a:cs typeface="Hoefler Text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69181" y="784149"/>
            <a:ext cx="308871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latin typeface="Hoefler Text"/>
                <a:cs typeface="Hoefler Text"/>
              </a:rPr>
              <a:t>The homologs are so </a:t>
            </a:r>
            <a:r>
              <a:rPr lang="en-US" dirty="0" smtClean="0">
                <a:latin typeface="Hoefler Text"/>
                <a:cs typeface="Hoefler Text"/>
              </a:rPr>
              <a:t>close together</a:t>
            </a:r>
            <a:r>
              <a:rPr lang="en-US" dirty="0">
                <a:latin typeface="Hoefler Text"/>
                <a:cs typeface="Hoefler Text"/>
              </a:rPr>
              <a:t>, </a:t>
            </a:r>
            <a:r>
              <a:rPr lang="en-US" b="1" dirty="0">
                <a:latin typeface="Hoefler Text"/>
                <a:cs typeface="Hoefler Text"/>
              </a:rPr>
              <a:t>crossing over</a:t>
            </a:r>
            <a:r>
              <a:rPr lang="en-US" b="1" dirty="0" smtClean="0">
                <a:latin typeface="Hoefler Text"/>
                <a:cs typeface="Hoefler Text"/>
              </a:rPr>
              <a:t> </a:t>
            </a:r>
            <a:r>
              <a:rPr lang="en-US" dirty="0" smtClean="0">
                <a:latin typeface="Hoefler Text"/>
                <a:cs typeface="Hoefler Text"/>
              </a:rPr>
              <a:t>occurs, increasing variation</a:t>
            </a:r>
            <a:endParaRPr lang="en-US" dirty="0">
              <a:latin typeface="Hoefler Text"/>
              <a:cs typeface="Hoefler Text"/>
            </a:endParaRPr>
          </a:p>
        </p:txBody>
      </p:sp>
      <p:pic>
        <p:nvPicPr>
          <p:cNvPr id="14" name="Picture 13" descr="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932" y="4564653"/>
            <a:ext cx="368300" cy="977900"/>
          </a:xfrm>
          <a:prstGeom prst="rect">
            <a:avLst/>
          </a:prstGeom>
        </p:spPr>
      </p:pic>
      <p:pic>
        <p:nvPicPr>
          <p:cNvPr id="15" name="Picture 14" descr="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525" y="5010394"/>
            <a:ext cx="368300" cy="914400"/>
          </a:xfrm>
          <a:prstGeom prst="rect">
            <a:avLst/>
          </a:prstGeom>
        </p:spPr>
      </p:pic>
      <p:pic>
        <p:nvPicPr>
          <p:cNvPr id="16" name="Picture 15" descr="on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92" y="4805577"/>
            <a:ext cx="342900" cy="927100"/>
          </a:xfrm>
          <a:prstGeom prst="rect">
            <a:avLst/>
          </a:prstGeom>
        </p:spPr>
      </p:pic>
      <p:pic>
        <p:nvPicPr>
          <p:cNvPr id="17" name="Picture 16" descr="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26" y="5072653"/>
            <a:ext cx="368300" cy="9398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2917684" y="5269126"/>
            <a:ext cx="5413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504986" y="5269126"/>
            <a:ext cx="53173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370626" y="4826570"/>
            <a:ext cx="650707" cy="118588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20218897">
            <a:off x="7195831" y="4525980"/>
            <a:ext cx="650707" cy="10728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051022" y="4949611"/>
            <a:ext cx="650707" cy="118588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1174957">
            <a:off x="1121057" y="4691287"/>
            <a:ext cx="650707" cy="11700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26070" y="5536427"/>
            <a:ext cx="1061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oefler Text"/>
                <a:cs typeface="Hoefler Text"/>
              </a:rPr>
              <a:t>gametes</a:t>
            </a:r>
            <a:endParaRPr lang="en-US" sz="2000" dirty="0">
              <a:latin typeface="Hoefler Text"/>
              <a:cs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223203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 animBg="1"/>
      <p:bldP spid="25" grpId="0" animBg="1"/>
      <p:bldP spid="26" grpId="0" animBg="1"/>
      <p:bldP spid="27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66" y="633711"/>
            <a:ext cx="7968734" cy="51208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1624" y="882133"/>
            <a:ext cx="61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oefler Text"/>
                <a:cs typeface="Hoefler Text"/>
              </a:rPr>
              <a:t>M1</a:t>
            </a:r>
            <a:endParaRPr lang="en-US" dirty="0">
              <a:latin typeface="Hoefler Text"/>
              <a:cs typeface="Hoefler Tex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2567" y="1095376"/>
            <a:ext cx="1989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Hoefler Text"/>
                <a:cs typeface="Hoefler Text"/>
              </a:rPr>
              <a:t>homologs</a:t>
            </a:r>
            <a:r>
              <a:rPr lang="en-US" dirty="0" smtClean="0">
                <a:latin typeface="Hoefler Text"/>
                <a:cs typeface="Hoefler Text"/>
              </a:rPr>
              <a:t> pair,  separate</a:t>
            </a:r>
            <a:endParaRPr lang="en-US" dirty="0">
              <a:latin typeface="Hoefler Text"/>
              <a:cs typeface="Hoefler Tex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0466" y="5339027"/>
            <a:ext cx="2482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oefler Text"/>
                <a:cs typeface="Hoefler Text"/>
              </a:rPr>
              <a:t>sister </a:t>
            </a:r>
            <a:r>
              <a:rPr lang="en-US" dirty="0" err="1" smtClean="0">
                <a:latin typeface="Hoefler Text"/>
                <a:cs typeface="Hoefler Text"/>
              </a:rPr>
              <a:t>chromatids</a:t>
            </a:r>
            <a:r>
              <a:rPr lang="en-US" dirty="0" smtClean="0">
                <a:latin typeface="Hoefler Text"/>
                <a:cs typeface="Hoefler Text"/>
              </a:rPr>
              <a:t> separate</a:t>
            </a:r>
            <a:endParaRPr lang="en-US" dirty="0">
              <a:latin typeface="Hoefler Text"/>
              <a:cs typeface="Hoefler Tex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0231" y="5523693"/>
            <a:ext cx="621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oefler Text"/>
                <a:cs typeface="Hoefler Text"/>
              </a:rPr>
              <a:t>M2</a:t>
            </a:r>
            <a:endParaRPr lang="en-US" dirty="0">
              <a:latin typeface="Hoefler Text"/>
              <a:cs typeface="Hoefler Tex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666" y="1112966"/>
            <a:ext cx="16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oefler Text"/>
                <a:cs typeface="Hoefler Text"/>
              </a:rPr>
              <a:t>4 haploid gametes</a:t>
            </a:r>
            <a:endParaRPr lang="en-US" dirty="0">
              <a:latin typeface="Hoefler Text"/>
              <a:cs typeface="Hoefler Tex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2602" y="1095376"/>
            <a:ext cx="61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oefler Text"/>
                <a:cs typeface="Hoefler Text"/>
              </a:rPr>
              <a:t>I</a:t>
            </a:r>
            <a:endParaRPr lang="en-US" dirty="0">
              <a:latin typeface="Hoefler Text"/>
              <a:cs typeface="Hoefler Tex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8571" y="402878"/>
            <a:ext cx="1825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oefler Text"/>
                <a:cs typeface="Hoefler Text"/>
              </a:rPr>
              <a:t>synthesis</a:t>
            </a:r>
            <a:endParaRPr lang="en-US" dirty="0">
              <a:latin typeface="Hoefler Text"/>
              <a:cs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358383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430558" y="313702"/>
            <a:ext cx="837496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 b="1" dirty="0" smtClean="0">
                <a:latin typeface="+mj-lt"/>
              </a:rPr>
              <a:t>Chromosomes sometime fail to separate 	</a:t>
            </a:r>
          </a:p>
          <a:p>
            <a:r>
              <a:rPr lang="en-US" sz="2600" b="1" dirty="0">
                <a:latin typeface="+mj-lt"/>
              </a:rPr>
              <a:t>	</a:t>
            </a:r>
            <a:r>
              <a:rPr lang="en-US" sz="2600" b="1" dirty="0" smtClean="0">
                <a:latin typeface="+mj-lt"/>
              </a:rPr>
              <a:t>aka nondisjunction</a:t>
            </a:r>
          </a:p>
          <a:p>
            <a:r>
              <a:rPr lang="en-US" sz="2600" b="1" dirty="0">
                <a:solidFill>
                  <a:srgbClr val="000000"/>
                </a:solidFill>
                <a:latin typeface="+mj-lt"/>
              </a:rPr>
              <a:t>	</a:t>
            </a:r>
            <a:endParaRPr lang="en-US" sz="2800" b="1" dirty="0" smtClean="0">
              <a:solidFill>
                <a:srgbClr val="000000"/>
              </a:solidFill>
              <a:latin typeface="+mj-lt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endParaRPr lang="en-US" i="1" dirty="0" smtClean="0">
              <a:latin typeface="+mn-lt"/>
            </a:endParaRPr>
          </a:p>
          <a:p>
            <a:endParaRPr lang="en-US" i="1" dirty="0">
              <a:solidFill>
                <a:srgbClr val="000090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357" y="1398401"/>
            <a:ext cx="6193958" cy="38145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2700" y="5417446"/>
            <a:ext cx="766351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oefler Text"/>
                <a:cs typeface="Hoefler Text"/>
              </a:rPr>
              <a:t>fatal in </a:t>
            </a:r>
            <a:r>
              <a:rPr lang="en-US" b="1" dirty="0" smtClean="0">
                <a:solidFill>
                  <a:srgbClr val="000000"/>
                </a:solidFill>
                <a:latin typeface="Hoefler Text"/>
                <a:cs typeface="Hoefler Text"/>
              </a:rPr>
              <a:t>mitosis; most are </a:t>
            </a:r>
            <a:r>
              <a:rPr lang="en-US" b="1" dirty="0">
                <a:solidFill>
                  <a:srgbClr val="000000"/>
                </a:solidFill>
                <a:latin typeface="Hoefler Text"/>
                <a:cs typeface="Hoefler Text"/>
              </a:rPr>
              <a:t>fatal in meiosis </a:t>
            </a:r>
            <a:endParaRPr lang="en-US" b="1" dirty="0" smtClean="0">
              <a:solidFill>
                <a:srgbClr val="000000"/>
              </a:solidFill>
              <a:latin typeface="Hoefler Text"/>
              <a:cs typeface="Hoefler Text"/>
            </a:endParaRPr>
          </a:p>
          <a:p>
            <a:r>
              <a:rPr lang="en-US" sz="2200" b="1" i="1" dirty="0">
                <a:solidFill>
                  <a:srgbClr val="000000"/>
                </a:solidFill>
                <a:latin typeface="Hoefler Text"/>
                <a:cs typeface="Hoefler Text"/>
              </a:rPr>
              <a:t>	</a:t>
            </a:r>
            <a:r>
              <a:rPr lang="en-US" sz="2200" dirty="0" smtClean="0">
                <a:latin typeface="Hoefler Text"/>
                <a:cs typeface="Hoefler Text"/>
              </a:rPr>
              <a:t>exceptions</a:t>
            </a:r>
            <a:r>
              <a:rPr lang="en-US" sz="2200" dirty="0">
                <a:latin typeface="Hoefler Text"/>
                <a:cs typeface="Hoefler Text"/>
              </a:rPr>
              <a:t>: Downs, </a:t>
            </a:r>
            <a:r>
              <a:rPr lang="en-US" sz="2200" dirty="0" err="1">
                <a:latin typeface="Hoefler Text"/>
                <a:cs typeface="Hoefler Text"/>
              </a:rPr>
              <a:t>Patau</a:t>
            </a:r>
            <a:r>
              <a:rPr lang="en-US" sz="2200" dirty="0">
                <a:latin typeface="Hoefler Text"/>
                <a:cs typeface="Hoefler Text"/>
              </a:rPr>
              <a:t>, Edwards syndromes; X/Y errors</a:t>
            </a:r>
            <a:endParaRPr lang="en-US" sz="2200" dirty="0">
              <a:latin typeface="Hoefler Text"/>
              <a:cs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7949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844675"/>
            <a:ext cx="4038600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880311" y="2635414"/>
            <a:ext cx="24138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Hoefler Text" charset="0"/>
              </a:rPr>
              <a:t>Haploid gametes</a:t>
            </a:r>
          </a:p>
          <a:p>
            <a:r>
              <a:rPr lang="en-US" dirty="0">
                <a:latin typeface="Hoefler Text" charset="0"/>
              </a:rPr>
              <a:t>  join</a:t>
            </a:r>
            <a:r>
              <a:rPr lang="en-US" dirty="0" smtClean="0">
                <a:latin typeface="Hoefler Text" charset="0"/>
              </a:rPr>
              <a:t> creating </a:t>
            </a:r>
            <a:r>
              <a:rPr lang="en-US" dirty="0">
                <a:latin typeface="Hoefler Text" charset="0"/>
              </a:rPr>
              <a:t>a…</a:t>
            </a:r>
            <a:endParaRPr lang="en-US" dirty="0">
              <a:latin typeface="Calibri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2767935" y="4599323"/>
            <a:ext cx="238893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Hoefler Text" charset="0"/>
              </a:rPr>
              <a:t>…diploid </a:t>
            </a:r>
            <a:r>
              <a:rPr lang="en-US" b="1" dirty="0">
                <a:latin typeface="Hoefler Text" charset="0"/>
              </a:rPr>
              <a:t>zygote</a:t>
            </a:r>
            <a:endParaRPr lang="en-US" dirty="0">
              <a:latin typeface="Calibri" charset="0"/>
            </a:endParaRPr>
          </a:p>
          <a:p>
            <a:endParaRPr lang="en-US" sz="1800" dirty="0">
              <a:latin typeface="Calibri" charset="0"/>
            </a:endParaRP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791445" y="573088"/>
            <a:ext cx="720955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atin typeface="Hoefler Text"/>
                <a:ea typeface="Hoefler Text" charset="0"/>
                <a:cs typeface="Hoefler Text"/>
              </a:rPr>
              <a:t>Even more </a:t>
            </a:r>
            <a:r>
              <a:rPr lang="en-US" sz="2800" b="1" dirty="0" smtClean="0">
                <a:latin typeface="Hoefler Text"/>
                <a:ea typeface="Hoefler Text" charset="0"/>
                <a:cs typeface="Hoefler Text"/>
              </a:rPr>
              <a:t>genetic variation is achieved when gametes come together</a:t>
            </a:r>
            <a:endParaRPr lang="en-US" sz="2800" b="1" dirty="0">
              <a:latin typeface="Hoefler Text"/>
              <a:ea typeface="Hoefler Text" charset="0"/>
              <a:cs typeface="Hoefler Text"/>
            </a:endParaRP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7551738" y="3924300"/>
            <a:ext cx="496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Hoefler Text" charset="0"/>
                <a:ea typeface="Hoefler Text" charset="0"/>
                <a:cs typeface="Hoefler Text" charset="0"/>
              </a:rPr>
              <a:t>n?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563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25" y="1628973"/>
            <a:ext cx="3756532" cy="3401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277" y="1628973"/>
            <a:ext cx="3421953" cy="3401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7882" y="1107048"/>
            <a:ext cx="582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Telophase</a:t>
            </a:r>
            <a:r>
              <a:rPr lang="en-US" dirty="0" smtClean="0"/>
              <a:t> I                         </a:t>
            </a:r>
            <a:r>
              <a:rPr lang="en-US" dirty="0" err="1" smtClean="0"/>
              <a:t>Telophase</a:t>
            </a:r>
            <a:r>
              <a:rPr lang="en-US" dirty="0" smtClean="0"/>
              <a:t> II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21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7262" y="943571"/>
            <a:ext cx="5933709" cy="415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2065338" y="357188"/>
            <a:ext cx="1027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latin typeface="Hoefler Text" charset="0"/>
              </a:rPr>
              <a:t>Mitosis</a:t>
            </a:r>
            <a:endParaRPr lang="en-US" sz="1800" dirty="0">
              <a:latin typeface="Calibri" charset="0"/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5486400" y="338138"/>
            <a:ext cx="1052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Hoefler Text" charset="0"/>
              </a:rPr>
              <a:t>Meiosis</a:t>
            </a:r>
            <a:endParaRPr lang="en-US" sz="1800">
              <a:latin typeface="Calibri" charset="0"/>
            </a:endParaRP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3092450" y="1396361"/>
            <a:ext cx="2295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latin typeface="Hoefler Text" charset="0"/>
              </a:rPr>
              <a:t>diploid parent cells</a:t>
            </a:r>
            <a:endParaRPr lang="en-US" sz="1800" dirty="0">
              <a:latin typeface="Calibri" charset="0"/>
            </a:endParaRPr>
          </a:p>
          <a:p>
            <a:endParaRPr lang="en-US" sz="1800" dirty="0">
              <a:latin typeface="Calibri" charset="0"/>
            </a:endParaRP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1841760" y="5125858"/>
            <a:ext cx="168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latin typeface="Hoefler Text" charset="0"/>
              </a:rPr>
              <a:t>2 diploid cells </a:t>
            </a:r>
            <a:r>
              <a:rPr lang="en-US" sz="1800" b="1" dirty="0" smtClean="0">
                <a:latin typeface="Hoefler Text" charset="0"/>
              </a:rPr>
              <a:t>formed</a:t>
            </a:r>
            <a:endParaRPr lang="en-US" sz="1800" dirty="0">
              <a:latin typeface="Calibri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4783840" y="5097778"/>
            <a:ext cx="1968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latin typeface="Hoefler Text" charset="0"/>
              </a:rPr>
              <a:t>4 haploid cells </a:t>
            </a:r>
            <a:r>
              <a:rPr lang="en-US" sz="1800" b="1" dirty="0" smtClean="0">
                <a:latin typeface="Hoefler Text" charset="0"/>
              </a:rPr>
              <a:t>formed</a:t>
            </a:r>
            <a:endParaRPr lang="en-US" sz="18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 autoUpdateAnimBg="0"/>
      <p:bldP spid="26629" grpId="0" build="p" autoUpdateAnimBg="0"/>
      <p:bldP spid="26630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1"/>
          <p:cNvSpPr txBox="1">
            <a:spLocks noChangeArrowheads="1"/>
          </p:cNvSpPr>
          <p:nvPr/>
        </p:nvSpPr>
        <p:spPr bwMode="auto">
          <a:xfrm>
            <a:off x="1219200" y="762000"/>
            <a:ext cx="6510338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Mitosis </a:t>
            </a:r>
            <a:r>
              <a:rPr lang="en-US" dirty="0" err="1"/>
              <a:t>v</a:t>
            </a:r>
            <a:r>
              <a:rPr lang="en-US" dirty="0"/>
              <a:t> meiosis</a:t>
            </a:r>
          </a:p>
          <a:p>
            <a:endParaRPr lang="en-US" dirty="0"/>
          </a:p>
          <a:p>
            <a:r>
              <a:rPr lang="en-US" dirty="0"/>
              <a:t>Cells Alive: </a:t>
            </a:r>
          </a:p>
          <a:p>
            <a:endParaRPr lang="en-US" dirty="0"/>
          </a:p>
          <a:p>
            <a:r>
              <a:rPr lang="en-US" u="sng" dirty="0">
                <a:solidFill>
                  <a:srgbClr val="0000FF"/>
                </a:solidFill>
                <a:hlinkClick r:id="rId3"/>
              </a:rPr>
              <a:t>http://www.cellsalive.com/mitosis.htm</a:t>
            </a:r>
            <a:endParaRPr lang="en-US" dirty="0"/>
          </a:p>
          <a:p>
            <a:endParaRPr lang="en-US" dirty="0"/>
          </a:p>
          <a:p>
            <a:r>
              <a:rPr lang="en-US" u="sng" dirty="0">
                <a:solidFill>
                  <a:srgbClr val="0000FF"/>
                </a:solidFill>
                <a:hlinkClick r:id="rId4"/>
              </a:rPr>
              <a:t>http://www.cellsalive.com/meiosis.htm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Mitosis </a:t>
            </a:r>
            <a:r>
              <a:rPr lang="en-US" dirty="0" err="1"/>
              <a:t>v</a:t>
            </a:r>
            <a:r>
              <a:rPr lang="en-US" dirty="0"/>
              <a:t> meiosis</a:t>
            </a:r>
          </a:p>
          <a:p>
            <a:endParaRPr lang="en-US" dirty="0"/>
          </a:p>
          <a:p>
            <a:r>
              <a:rPr lang="en-US" u="sng" dirty="0">
                <a:solidFill>
                  <a:srgbClr val="0000FF"/>
                </a:solidFill>
                <a:hlinkClick r:id="rId5"/>
              </a:rPr>
              <a:t>http://www.pbs.org/wgbh/nova/miracle/divide.html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53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Asexual repro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Sexual repro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F</a:t>
            </a:r>
            <a:r>
              <a:rPr lang="en-US" sz="2200" dirty="0" smtClean="0"/>
              <a:t>aster, simpler</a:t>
            </a:r>
          </a:p>
          <a:p>
            <a:pPr lvl="1"/>
            <a:r>
              <a:rPr lang="en-US" dirty="0" smtClean="0"/>
              <a:t> higher success rate</a:t>
            </a:r>
          </a:p>
          <a:p>
            <a:endParaRPr lang="en-US" sz="2200" dirty="0" smtClean="0"/>
          </a:p>
          <a:p>
            <a:r>
              <a:rPr lang="en-US" sz="2200" dirty="0" smtClean="0"/>
              <a:t>However, organisms are not very varied </a:t>
            </a:r>
          </a:p>
          <a:p>
            <a:pPr lvl="1"/>
            <a:r>
              <a:rPr lang="en-US" dirty="0" smtClean="0"/>
              <a:t>populations are less able to respond successfully to changes in the environment</a:t>
            </a:r>
          </a:p>
          <a:p>
            <a:endParaRPr lang="en-US" sz="14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reates variation</a:t>
            </a:r>
          </a:p>
          <a:p>
            <a:pPr lvl="1"/>
            <a:r>
              <a:rPr lang="en-US" sz="2400" dirty="0" smtClean="0"/>
              <a:t>thus </a:t>
            </a:r>
            <a:r>
              <a:rPr lang="en-US" sz="2400" dirty="0"/>
              <a:t>increasing population </a:t>
            </a:r>
            <a:r>
              <a:rPr lang="en-US" sz="2400" dirty="0" smtClean="0"/>
              <a:t>viability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opulation more likely to tolerate environmental change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But at a cost</a:t>
            </a:r>
          </a:p>
          <a:p>
            <a:pPr lvl="1"/>
            <a:r>
              <a:rPr lang="en-US" sz="2400" dirty="0" smtClean="0"/>
              <a:t>time</a:t>
            </a:r>
          </a:p>
          <a:p>
            <a:pPr lvl="1"/>
            <a:r>
              <a:rPr lang="en-US" sz="2400" dirty="0" smtClean="0"/>
              <a:t>increased error potential </a:t>
            </a:r>
          </a:p>
          <a:p>
            <a:endParaRPr lang="en-US" sz="2800" dirty="0" smtClean="0"/>
          </a:p>
          <a:p>
            <a:pPr lvl="1"/>
            <a:endParaRPr lang="en-US" sz="23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sexual reproduction?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1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variation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40080" y="1748571"/>
            <a:ext cx="8503920" cy="4572000"/>
          </a:xfrm>
        </p:spPr>
        <p:txBody>
          <a:bodyPr/>
          <a:lstStyle/>
          <a:p>
            <a:r>
              <a:rPr lang="en-US" dirty="0" smtClean="0"/>
              <a:t>Via m</a:t>
            </a:r>
            <a:r>
              <a:rPr lang="en-US" dirty="0" smtClean="0"/>
              <a:t>utations </a:t>
            </a:r>
          </a:p>
          <a:p>
            <a:pPr lvl="1"/>
            <a:r>
              <a:rPr lang="en-US" dirty="0" smtClean="0"/>
              <a:t>in replication (both </a:t>
            </a:r>
            <a:r>
              <a:rPr lang="en-US" dirty="0" smtClean="0"/>
              <a:t>sexual and asexual </a:t>
            </a:r>
            <a:r>
              <a:rPr lang="en-US" dirty="0" smtClean="0"/>
              <a:t>approaches)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hromosomal mutations during </a:t>
            </a:r>
            <a:r>
              <a:rPr lang="en-US" b="1" dirty="0" smtClean="0"/>
              <a:t>gamete</a:t>
            </a:r>
            <a:r>
              <a:rPr lang="en-US" dirty="0" smtClean="0"/>
              <a:t> (sex cell) </a:t>
            </a:r>
            <a:r>
              <a:rPr lang="en-US" dirty="0" smtClean="0"/>
              <a:t>production</a:t>
            </a:r>
          </a:p>
          <a:p>
            <a:pPr lvl="1"/>
            <a:endParaRPr lang="en-US" sz="1200" dirty="0"/>
          </a:p>
          <a:p>
            <a:r>
              <a:rPr lang="en-US" dirty="0" smtClean="0"/>
              <a:t>Via meiosis </a:t>
            </a:r>
            <a:r>
              <a:rPr lang="mr-IN" dirty="0"/>
              <a:t>–</a:t>
            </a:r>
            <a:r>
              <a:rPr lang="en-US" dirty="0"/>
              <a:t> creates varied </a:t>
            </a:r>
            <a:r>
              <a:rPr lang="en-US" dirty="0" smtClean="0"/>
              <a:t>gametes</a:t>
            </a:r>
          </a:p>
          <a:p>
            <a:pPr lvl="1"/>
            <a:r>
              <a:rPr lang="en-US" dirty="0"/>
              <a:t>random arrangement on cell equator during metaphases</a:t>
            </a:r>
          </a:p>
          <a:p>
            <a:pPr lvl="1"/>
            <a:r>
              <a:rPr lang="en-US" dirty="0"/>
              <a:t>crossing </a:t>
            </a:r>
            <a:r>
              <a:rPr lang="en-US" dirty="0" smtClean="0"/>
              <a:t>over mixes up homologous chromosome DNA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Gametes come from different sources (parents)</a:t>
            </a:r>
          </a:p>
          <a:p>
            <a:pPr lvl="1"/>
            <a:r>
              <a:rPr lang="en-US" dirty="0" smtClean="0"/>
              <a:t>Random </a:t>
            </a:r>
            <a:r>
              <a:rPr lang="en-US" dirty="0"/>
              <a:t>gametes come together in fertilization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4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meiosis necessary?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32232" y="1763340"/>
            <a:ext cx="8368343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Cells</a:t>
            </a:r>
            <a:r>
              <a:rPr lang="en-US" dirty="0" smtClean="0"/>
              <a:t> combine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dividing -  in sexual reproduction</a:t>
            </a:r>
            <a:endParaRPr lang="en-US" dirty="0" smtClean="0"/>
          </a:p>
          <a:p>
            <a:pPr lvl="1"/>
            <a:r>
              <a:rPr lang="en-US" dirty="0" smtClean="0"/>
              <a:t>Need to keep the species chromosome number constant between </a:t>
            </a:r>
            <a:r>
              <a:rPr lang="en-US" dirty="0" smtClean="0"/>
              <a:t>generations</a:t>
            </a:r>
          </a:p>
          <a:p>
            <a:pPr lvl="2"/>
            <a:r>
              <a:rPr lang="en-US" dirty="0" smtClean="0"/>
              <a:t>Can’t </a:t>
            </a:r>
            <a:r>
              <a:rPr lang="en-US" dirty="0"/>
              <a:t>have chromosomes double each generation! </a:t>
            </a:r>
          </a:p>
          <a:p>
            <a:pPr lvl="2"/>
            <a:endParaRPr lang="en-US" dirty="0" smtClean="0"/>
          </a:p>
          <a:p>
            <a:pPr lvl="1"/>
            <a:r>
              <a:rPr lang="en-US" dirty="0"/>
              <a:t>Therefore, each gamete can only contain half the DNA of a body </a:t>
            </a:r>
            <a:r>
              <a:rPr lang="en-US" dirty="0" smtClean="0"/>
              <a:t>cell</a:t>
            </a:r>
          </a:p>
          <a:p>
            <a:pPr lvl="2"/>
            <a:r>
              <a:rPr lang="en-US" b="1" dirty="0" smtClean="0"/>
              <a:t>Germ </a:t>
            </a:r>
            <a:r>
              <a:rPr lang="en-US" b="1" dirty="0" smtClean="0"/>
              <a:t>cells </a:t>
            </a:r>
            <a:r>
              <a:rPr lang="en-US" dirty="0" smtClean="0"/>
              <a:t>(in ovary, testes) use </a:t>
            </a:r>
            <a:r>
              <a:rPr lang="en-US" dirty="0" smtClean="0"/>
              <a:t>meiosis to make gametes: DNA replication &amp; 2 </a:t>
            </a:r>
            <a:r>
              <a:rPr lang="en-US" dirty="0" smtClean="0"/>
              <a:t>DNA divisions</a:t>
            </a:r>
          </a:p>
          <a:p>
            <a:pPr lvl="2"/>
            <a:r>
              <a:rPr lang="en-US" dirty="0"/>
              <a:t>[</a:t>
            </a:r>
            <a:r>
              <a:rPr lang="en-US" b="1" dirty="0" smtClean="0"/>
              <a:t>Somatic</a:t>
            </a:r>
            <a:r>
              <a:rPr lang="en-US" dirty="0" smtClean="0"/>
              <a:t> (body) </a:t>
            </a:r>
            <a:r>
              <a:rPr lang="en-US" dirty="0"/>
              <a:t>cells use mitosis: DNA replication &amp; 1 </a:t>
            </a:r>
            <a:r>
              <a:rPr lang="en-US" dirty="0" smtClean="0"/>
              <a:t>DNA division]</a:t>
            </a:r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1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1314266" y="404636"/>
            <a:ext cx="67107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+mj-lt"/>
                <a:ea typeface="Hoefler Text" charset="0"/>
                <a:cs typeface="Hoefler Text" charset="0"/>
              </a:rPr>
              <a:t>Somatic</a:t>
            </a:r>
            <a:r>
              <a:rPr lang="en-US" sz="2800" dirty="0">
                <a:latin typeface="+mj-lt"/>
                <a:ea typeface="Hoefler Text" charset="0"/>
                <a:cs typeface="Hoefler Text" charset="0"/>
              </a:rPr>
              <a:t> (body) cells of humans have 46 chromosomes – two sets of </a:t>
            </a:r>
            <a:r>
              <a:rPr lang="en-US" sz="2800" dirty="0" smtClean="0">
                <a:latin typeface="+mj-lt"/>
                <a:ea typeface="Hoefler Text" charset="0"/>
                <a:cs typeface="Hoefler Text" charset="0"/>
              </a:rPr>
              <a:t>23 (</a:t>
            </a:r>
            <a:r>
              <a:rPr lang="en-US" sz="2800" b="1" dirty="0" smtClean="0">
                <a:latin typeface="+mj-lt"/>
                <a:ea typeface="Hoefler Text" charset="0"/>
                <a:cs typeface="Hoefler Text" charset="0"/>
              </a:rPr>
              <a:t>diploid</a:t>
            </a:r>
            <a:r>
              <a:rPr lang="en-US" sz="2800" dirty="0" smtClean="0">
                <a:latin typeface="+mj-lt"/>
                <a:ea typeface="Hoefler Text" charset="0"/>
                <a:cs typeface="Hoefler Text" charset="0"/>
              </a:rPr>
              <a:t>)</a:t>
            </a:r>
            <a:endParaRPr lang="en-US" sz="2800" dirty="0">
              <a:latin typeface="+mj-lt"/>
              <a:ea typeface="Hoefler Text" charset="0"/>
              <a:cs typeface="Hoefler Text" charset="0"/>
            </a:endParaRP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5868988" y="4186238"/>
            <a:ext cx="2005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Hoefler Text" charset="0"/>
                <a:ea typeface="Hoefler Text" charset="0"/>
                <a:cs typeface="Hoefler Text" charset="0"/>
              </a:rPr>
              <a:t>sex chromosomes</a:t>
            </a:r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5982053" y="2902795"/>
            <a:ext cx="1509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Hoefler Text" charset="0"/>
                <a:ea typeface="Hoefler Text" charset="0"/>
                <a:cs typeface="Hoefler Text" charset="0"/>
              </a:rPr>
              <a:t>autosomes</a:t>
            </a:r>
          </a:p>
        </p:txBody>
      </p:sp>
      <p:sp>
        <p:nvSpPr>
          <p:cNvPr id="16" name="Up Arrow Callout 15"/>
          <p:cNvSpPr/>
          <p:nvPr/>
        </p:nvSpPr>
        <p:spPr>
          <a:xfrm>
            <a:off x="6525536" y="4923138"/>
            <a:ext cx="966230" cy="1020762"/>
          </a:xfrm>
          <a:prstGeom prst="upArrowCallout">
            <a:avLst>
              <a:gd name="adj1" fmla="val 25000"/>
              <a:gd name="adj2" fmla="val 25000"/>
              <a:gd name="adj3" fmla="val 21574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344" name="TextBox 17"/>
          <p:cNvSpPr txBox="1">
            <a:spLocks noChangeArrowheads="1"/>
          </p:cNvSpPr>
          <p:nvPr/>
        </p:nvSpPr>
        <p:spPr bwMode="auto">
          <a:xfrm>
            <a:off x="4834844" y="5064918"/>
            <a:ext cx="573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latin typeface="Hoefler Text" charset="0"/>
                <a:ea typeface="Hoefler Text" charset="0"/>
                <a:cs typeface="Hoefler Text" charset="0"/>
              </a:rPr>
              <a:t>XX</a:t>
            </a:r>
          </a:p>
        </p:txBody>
      </p:sp>
      <p:sp>
        <p:nvSpPr>
          <p:cNvPr id="14345" name="TextBox 18"/>
          <p:cNvSpPr txBox="1">
            <a:spLocks noChangeArrowheads="1"/>
          </p:cNvSpPr>
          <p:nvPr/>
        </p:nvSpPr>
        <p:spPr bwMode="auto">
          <a:xfrm rot="10800000" flipV="1">
            <a:off x="5929328" y="5431631"/>
            <a:ext cx="185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Hoefler Text" charset="0"/>
                <a:ea typeface="Hoefler Text" charset="0"/>
                <a:cs typeface="Hoefler Text" charset="0"/>
              </a:rPr>
              <a:t>XY</a:t>
            </a:r>
          </a:p>
        </p:txBody>
      </p:sp>
      <p:sp>
        <p:nvSpPr>
          <p:cNvPr id="13" name="Right Arrow Callout 12"/>
          <p:cNvSpPr>
            <a:spLocks noChangeArrowheads="1"/>
          </p:cNvSpPr>
          <p:nvPr/>
        </p:nvSpPr>
        <p:spPr bwMode="auto">
          <a:xfrm>
            <a:off x="4834844" y="4171595"/>
            <a:ext cx="976312" cy="716318"/>
          </a:xfrm>
          <a:prstGeom prst="rightArrowCallout">
            <a:avLst>
              <a:gd name="adj1" fmla="val 25000"/>
              <a:gd name="adj2" fmla="val 25000"/>
              <a:gd name="adj3" fmla="val 24980"/>
              <a:gd name="adj4" fmla="val 64977"/>
            </a:avLst>
          </a:prstGeom>
          <a:gradFill rotWithShape="1">
            <a:gsLst>
              <a:gs pos="0">
                <a:srgbClr val="9BC1FF">
                  <a:alpha val="4999"/>
                </a:srgbClr>
              </a:gs>
              <a:gs pos="100000">
                <a:srgbClr val="3F80CD">
                  <a:alpha val="0"/>
                </a:srgbClr>
              </a:gs>
            </a:gsLst>
            <a:lin ang="5400000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2053" y="1794572"/>
            <a:ext cx="243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A karyotype</a:t>
            </a:r>
            <a:endParaRPr lang="en-US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287" y="1481852"/>
            <a:ext cx="4711701" cy="35265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494" y="5320968"/>
            <a:ext cx="724377" cy="565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  <p:bldP spid="14340" grpId="0" build="p" autoUpdateAnimBg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456" y="1587500"/>
            <a:ext cx="3449637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535259" y="417949"/>
            <a:ext cx="877807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+mj-lt"/>
              </a:rPr>
              <a:t>The paired chromosomes are </a:t>
            </a:r>
            <a:r>
              <a:rPr lang="en-US" sz="2800" b="1" dirty="0">
                <a:latin typeface="+mj-lt"/>
              </a:rPr>
              <a:t>homologous</a:t>
            </a:r>
            <a:r>
              <a:rPr lang="en-US" sz="2800" dirty="0">
                <a:latin typeface="+mj-lt"/>
              </a:rPr>
              <a:t>* </a:t>
            </a:r>
          </a:p>
          <a:p>
            <a:r>
              <a:rPr lang="en-US" dirty="0">
                <a:latin typeface="+mj-lt"/>
              </a:rPr>
              <a:t>same size, shape, genes, </a:t>
            </a:r>
            <a:r>
              <a:rPr lang="en-US" dirty="0" smtClean="0">
                <a:latin typeface="+mj-lt"/>
              </a:rPr>
              <a:t>but </a:t>
            </a:r>
            <a:r>
              <a:rPr lang="en-US" dirty="0">
                <a:latin typeface="+mj-lt"/>
              </a:rPr>
              <a:t>not </a:t>
            </a:r>
            <a:r>
              <a:rPr lang="en-US" dirty="0">
                <a:latin typeface="+mn-lt"/>
              </a:rPr>
              <a:t>necessarily</a:t>
            </a:r>
            <a:r>
              <a:rPr lang="en-US" dirty="0"/>
              <a:t> </a:t>
            </a:r>
            <a:r>
              <a:rPr lang="en-US" dirty="0" smtClean="0">
                <a:latin typeface="+mj-lt"/>
              </a:rPr>
              <a:t>same </a:t>
            </a:r>
            <a:r>
              <a:rPr lang="en-US" b="1" dirty="0" smtClean="0">
                <a:latin typeface="+mj-lt"/>
              </a:rPr>
              <a:t>alleles</a:t>
            </a:r>
            <a:endParaRPr lang="en-US" sz="1800" b="1" dirty="0">
              <a:latin typeface="Calibri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1261" y="2093689"/>
            <a:ext cx="17653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200" dirty="0">
                <a:latin typeface="Baskerville Semibold" charset="0"/>
                <a:ea typeface="Hoefler Text" charset="0"/>
                <a:cs typeface="Hoefler Text" charset="0"/>
              </a:rPr>
              <a:t>1</a:t>
            </a:r>
            <a:r>
              <a:rPr lang="en-US" sz="2200" dirty="0">
                <a:latin typeface="Hoefler Text" charset="0"/>
                <a:ea typeface="Hoefler Text" charset="0"/>
                <a:cs typeface="Hoefler Text" charset="0"/>
              </a:rPr>
              <a:t> from each parent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44626" y="3762375"/>
            <a:ext cx="309350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latin typeface="Hoefler Text" charset="0"/>
                <a:ea typeface="Hoefler Text" charset="0"/>
                <a:cs typeface="Hoefler Text" charset="0"/>
              </a:rPr>
              <a:t>A homologous </a:t>
            </a:r>
            <a:r>
              <a:rPr lang="en-US" sz="2200" dirty="0">
                <a:latin typeface="Hoefler Text" charset="0"/>
                <a:ea typeface="Hoefler Text" charset="0"/>
                <a:cs typeface="Hoefler Text" charset="0"/>
              </a:rPr>
              <a:t>pair</a:t>
            </a:r>
          </a:p>
          <a:p>
            <a:r>
              <a:rPr lang="en-US" sz="2200" dirty="0">
                <a:latin typeface="Hoefler Text" charset="0"/>
                <a:ea typeface="Hoefler Text" charset="0"/>
                <a:cs typeface="Hoefler Text" charset="0"/>
              </a:rPr>
              <a:t>   </a:t>
            </a:r>
            <a:r>
              <a:rPr lang="en-US" sz="2200" dirty="0" smtClean="0">
                <a:latin typeface="Hoefler Text" charset="0"/>
                <a:ea typeface="Hoefler Text" charset="0"/>
                <a:cs typeface="Hoefler Text" charset="0"/>
              </a:rPr>
              <a:t>• post</a:t>
            </a:r>
            <a:r>
              <a:rPr lang="en-US" sz="2200" dirty="0">
                <a:latin typeface="Hoefler Text" charset="0"/>
                <a:ea typeface="Hoefler Text" charset="0"/>
                <a:cs typeface="Hoefler Text" charset="0"/>
              </a:rPr>
              <a:t>-replication</a:t>
            </a:r>
          </a:p>
          <a:p>
            <a:r>
              <a:rPr lang="en-US" sz="2200" dirty="0">
                <a:latin typeface="Hoefler Text" charset="0"/>
                <a:ea typeface="Hoefler Text" charset="0"/>
                <a:cs typeface="Hoefler Text" charset="0"/>
              </a:rPr>
              <a:t>   </a:t>
            </a:r>
            <a:r>
              <a:rPr lang="en-US" sz="2200" dirty="0" smtClean="0">
                <a:latin typeface="Hoefler Text" charset="0"/>
                <a:ea typeface="Hoefler Text" charset="0"/>
                <a:cs typeface="Hoefler Text" charset="0"/>
              </a:rPr>
              <a:t>• paired </a:t>
            </a:r>
            <a:r>
              <a:rPr lang="en-US" sz="2200" b="1" dirty="0" smtClean="0">
                <a:latin typeface="Hoefler Text" charset="0"/>
                <a:ea typeface="Hoefler Text" charset="0"/>
                <a:cs typeface="Hoefler Text" charset="0"/>
              </a:rPr>
              <a:t>chromatids</a:t>
            </a:r>
          </a:p>
          <a:p>
            <a:endParaRPr lang="en-US" sz="2200" b="1" dirty="0">
              <a:latin typeface="Hoefler Text" charset="0"/>
              <a:ea typeface="Hoefler Text" charset="0"/>
              <a:cs typeface="Hoefler Text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34492" y="1600560"/>
            <a:ext cx="21933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oefler Text" charset="0"/>
                <a:ea typeface="Hoefler Text" charset="0"/>
                <a:cs typeface="Hoefler Text" charset="0"/>
              </a:rPr>
              <a:t>*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oefler Text" charset="0"/>
                <a:ea typeface="Hoefler Text" charset="0"/>
                <a:cs typeface="Hoefler Text" charset="0"/>
              </a:rPr>
              <a:t>all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oefler Text" charset="0"/>
                <a:ea typeface="Hoefler Text" charset="0"/>
                <a:cs typeface="Hoefler Text" charset="0"/>
              </a:rPr>
              <a:t>but X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Hoefler Text" charset="0"/>
                <a:ea typeface="Hoefler Text" charset="0"/>
                <a:cs typeface="Hoefler Text" charset="0"/>
              </a:rPr>
              <a:t>,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oefler Text" charset="0"/>
                <a:ea typeface="Hoefler Text" charset="0"/>
                <a:cs typeface="Hoefler Text" charset="0"/>
              </a:rPr>
              <a:t>Y pair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682236" y="455613"/>
            <a:ext cx="79223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atin typeface="Hoefler Text" charset="0"/>
                <a:ea typeface="Hoefler Text" charset="0"/>
                <a:cs typeface="Hoefler Text" charset="0"/>
              </a:rPr>
              <a:t>n </a:t>
            </a:r>
            <a:r>
              <a:rPr lang="en-US" sz="2800" b="1" dirty="0">
                <a:latin typeface="Hoefler Text" charset="0"/>
                <a:ea typeface="Hoefler Text" charset="0"/>
                <a:cs typeface="Hoefler Text" charset="0"/>
              </a:rPr>
              <a:t>is the number of unique chromosomes per species</a:t>
            </a:r>
          </a:p>
        </p:txBody>
      </p:sp>
      <p:pic>
        <p:nvPicPr>
          <p:cNvPr id="2048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0074" y="2269041"/>
            <a:ext cx="6113640" cy="350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092418" y="3786129"/>
            <a:ext cx="6821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Hoefler Text" charset="0"/>
                <a:ea typeface="Hoefler Text" charset="0"/>
                <a:cs typeface="Hoefler Text" charset="0"/>
              </a:rPr>
              <a:t>2n = 14:   a </a:t>
            </a:r>
            <a:r>
              <a:rPr lang="en-US" b="1" dirty="0">
                <a:latin typeface="Hoefler Text" charset="0"/>
                <a:ea typeface="Hoefler Text" charset="0"/>
                <a:cs typeface="Hoefler Text" charset="0"/>
              </a:rPr>
              <a:t>diploid </a:t>
            </a:r>
            <a:r>
              <a:rPr lang="en-US" dirty="0">
                <a:latin typeface="Hoefler Text" charset="0"/>
                <a:ea typeface="Hoefler Text" charset="0"/>
                <a:cs typeface="Hoefler Text" charset="0"/>
              </a:rPr>
              <a:t>cell;  a </a:t>
            </a:r>
            <a:r>
              <a:rPr lang="en-US" b="1" dirty="0">
                <a:latin typeface="Hoefler Text" charset="0"/>
                <a:ea typeface="Hoefler Text" charset="0"/>
                <a:cs typeface="Hoefler Text" charset="0"/>
              </a:rPr>
              <a:t>somatic </a:t>
            </a:r>
            <a:r>
              <a:rPr lang="en-US" dirty="0">
                <a:latin typeface="Hoefler Text" charset="0"/>
                <a:ea typeface="Hoefler Text" charset="0"/>
                <a:cs typeface="Hoefler Text" charset="0"/>
              </a:rPr>
              <a:t>(body) cell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774006" y="1899709"/>
            <a:ext cx="485900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Hoefler Text" charset="0"/>
                <a:ea typeface="Hoefler Text" charset="0"/>
                <a:cs typeface="Hoefler Text" charset="0"/>
              </a:rPr>
              <a:t>n</a:t>
            </a:r>
            <a:r>
              <a:rPr lang="en-US" dirty="0">
                <a:latin typeface="Hoefler Text" charset="0"/>
                <a:ea typeface="Hoefler Text" charset="0"/>
                <a:cs typeface="Hoefler Text" charset="0"/>
              </a:rPr>
              <a:t> = 7:   a </a:t>
            </a:r>
            <a:r>
              <a:rPr lang="en-US" b="1" dirty="0">
                <a:latin typeface="Hoefler Text" charset="0"/>
                <a:ea typeface="Hoefler Text" charset="0"/>
                <a:cs typeface="Hoefler Text" charset="0"/>
              </a:rPr>
              <a:t>haploid</a:t>
            </a:r>
            <a:r>
              <a:rPr lang="en-US" dirty="0">
                <a:latin typeface="Hoefler Text" charset="0"/>
                <a:ea typeface="Hoefler Text" charset="0"/>
                <a:cs typeface="Hoefler Text" charset="0"/>
              </a:rPr>
              <a:t> cell;  a </a:t>
            </a:r>
            <a:r>
              <a:rPr lang="en-US" b="1" dirty="0">
                <a:latin typeface="Hoefler Text" charset="0"/>
                <a:ea typeface="Hoefler Text" charset="0"/>
                <a:cs typeface="Hoefler Text" charset="0"/>
              </a:rPr>
              <a:t>gamete</a:t>
            </a:r>
          </a:p>
          <a:p>
            <a:endParaRPr lang="en-US" sz="18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682236" y="455613"/>
            <a:ext cx="79223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atin typeface="Hoefler Text" charset="0"/>
                <a:ea typeface="Hoefler Text" charset="0"/>
                <a:cs typeface="Hoefler Text" charset="0"/>
              </a:rPr>
              <a:t>Chromosome numbe</a:t>
            </a:r>
            <a:r>
              <a:rPr lang="en-US" sz="2800" b="1" dirty="0" smtClean="0">
                <a:latin typeface="Hoefler Text" charset="0"/>
                <a:ea typeface="Hoefler Text" charset="0"/>
                <a:cs typeface="Hoefler Text" charset="0"/>
              </a:rPr>
              <a:t>r is not correlated with complexity</a:t>
            </a:r>
            <a:r>
              <a:rPr lang="en-US" sz="2800" b="1" dirty="0" smtClean="0">
                <a:latin typeface="Hoefler Text" charset="0"/>
                <a:ea typeface="Hoefler Text" charset="0"/>
                <a:cs typeface="Hoefler Text" charset="0"/>
              </a:rPr>
              <a:t> of species, or genome size</a:t>
            </a:r>
            <a:endParaRPr lang="en-US" sz="2800" b="1" dirty="0">
              <a:latin typeface="Hoefler Text" charset="0"/>
              <a:ea typeface="Hoefler Text" charset="0"/>
              <a:cs typeface="Hoefler Text" charset="0"/>
            </a:endParaRPr>
          </a:p>
        </p:txBody>
      </p:sp>
      <p:pic>
        <p:nvPicPr>
          <p:cNvPr id="6" name="Picture 5" descr="diploid-number_me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75" y="1536204"/>
            <a:ext cx="6496526" cy="21680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4710" y="2127187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2n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393" y="3807752"/>
            <a:ext cx="6211264" cy="225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9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Snapshot 2009-03-10 16-01-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317750"/>
            <a:ext cx="48006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992422" y="609600"/>
            <a:ext cx="77494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+mn-lt"/>
              </a:rPr>
              <a:t>MITOSIS </a:t>
            </a:r>
            <a:r>
              <a:rPr lang="en-US" sz="2800" b="1" dirty="0" smtClean="0">
                <a:latin typeface="+mn-lt"/>
              </a:rPr>
              <a:t>produces somatic (body) cells</a:t>
            </a:r>
            <a:endParaRPr lang="en-US" sz="2800" b="1" dirty="0">
              <a:latin typeface="+mn-lt"/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1295400" y="2317750"/>
            <a:ext cx="1066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Hoefler Text" charset="0"/>
              </a:rPr>
              <a:t>1. One parent cell</a:t>
            </a:r>
            <a:endParaRPr lang="en-US" dirty="0">
              <a:latin typeface="Calibri" charset="0"/>
            </a:endParaRP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2362200" y="1486753"/>
            <a:ext cx="15160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Hoefler Text" charset="0"/>
              </a:rPr>
              <a:t>2. DNA is replicated</a:t>
            </a:r>
            <a:endParaRPr lang="en-US" dirty="0">
              <a:latin typeface="Calibri" charset="0"/>
            </a:endParaRP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2228850" y="5105400"/>
            <a:ext cx="347718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Hoefler Text" charset="0"/>
              </a:rPr>
              <a:t>4. Two daughter cells, identical to parent and to each other</a:t>
            </a:r>
            <a:endParaRPr lang="en-US" dirty="0">
              <a:latin typeface="Calibri" charset="0"/>
            </a:endParaRPr>
          </a:p>
        </p:txBody>
      </p: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5127625" y="1486753"/>
            <a:ext cx="33618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Hoefler Text" charset="0"/>
              </a:rPr>
              <a:t>3. DNA (chromosomes) divides</a:t>
            </a:r>
            <a:endParaRPr lang="en-US" dirty="0"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33430" y="5331251"/>
            <a:ext cx="2608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1 DNA replication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1 DNA division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autoUpdateAnimBg="0"/>
      <p:bldP spid="21509" grpId="0" build="p" autoUpdateAnimBg="0"/>
      <p:bldP spid="21510" grpId="0" build="p" autoUpdateAnimBg="0"/>
      <p:bldP spid="21511" grpId="0" build="p" autoUpdateAnimBg="0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9455</TotalTime>
  <Words>640</Words>
  <Application>Microsoft Macintosh PowerPoint</Application>
  <PresentationFormat>On-screen Show (4:3)</PresentationFormat>
  <Paragraphs>121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Civic</vt:lpstr>
      <vt:lpstr>Meiosis &amp; Sexual Reproduction</vt:lpstr>
      <vt:lpstr>Why sexual reproduction? </vt:lpstr>
      <vt:lpstr>Sources of variation</vt:lpstr>
      <vt:lpstr>Why is meiosis necessary?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Marybeth Fenton</dc:creator>
  <cp:lastModifiedBy>Marybeth Fenton</cp:lastModifiedBy>
  <cp:revision>230</cp:revision>
  <dcterms:created xsi:type="dcterms:W3CDTF">2016-04-20T15:01:42Z</dcterms:created>
  <dcterms:modified xsi:type="dcterms:W3CDTF">2018-04-19T20:48:27Z</dcterms:modified>
</cp:coreProperties>
</file>