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1"/>
  </p:notesMasterIdLst>
  <p:sldIdLst>
    <p:sldId id="264" r:id="rId2"/>
    <p:sldId id="306" r:id="rId3"/>
    <p:sldId id="327" r:id="rId4"/>
    <p:sldId id="270" r:id="rId5"/>
    <p:sldId id="328" r:id="rId6"/>
    <p:sldId id="329" r:id="rId7"/>
    <p:sldId id="332" r:id="rId8"/>
    <p:sldId id="316" r:id="rId9"/>
    <p:sldId id="33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8A"/>
    <a:srgbClr val="FFE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5" autoAdjust="0"/>
  </p:normalViewPr>
  <p:slideViewPr>
    <p:cSldViewPr>
      <p:cViewPr varScale="1">
        <p:scale>
          <a:sx n="92" d="100"/>
          <a:sy n="92" d="100"/>
        </p:scale>
        <p:origin x="-11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414972C4-0196-46F2-9424-E7478B40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227C9-6092-47FC-943C-0E585039162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1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3D865-74BF-43BF-8377-6889F25ADA8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3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3D865-74BF-43BF-8377-6889F25ADA8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4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D82C3-D5E9-4293-A5A2-B33336BE66DF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6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D82C3-D5E9-4293-A5A2-B33336BE66DF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7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3D865-74BF-43BF-8377-6889F25ADA8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8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3D865-74BF-43BF-8377-6889F25ADA80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9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FF8CFF7-E5D5-4DE1-80B5-8800B73351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12476-8DFB-48D4-A754-E753DFEEAE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53B22-CBE8-48FE-9E04-0A3EC2491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BE72-BC79-4A08-898F-2996D8223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58338-11AD-4FB5-AC41-88B2A2F92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BB66F-591E-4106-9D5F-8E7B592A0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171A4-00CC-4B0A-A0B8-525618341C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560CA-3B1E-43E5-9C97-A58DB31F5A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114E3-C3F7-4D6D-8A54-C30874BC02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D019B-3795-4C0D-83AE-629E15512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136CD-A3A6-4945-A5CF-D295D3832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495855/student_view0/chapter2/animation__how_facilitated_diffusion_works.html" TargetMode="External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838200"/>
            <a:ext cx="2819400" cy="1828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latin typeface="+mn-lt"/>
                <a:cs typeface="Calibri"/>
              </a:rPr>
              <a:t>separates cell from environment</a:t>
            </a:r>
            <a:endParaRPr lang="en-US" sz="2800" dirty="0">
              <a:latin typeface="+mn-lt"/>
              <a:cs typeface="Calibri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692696"/>
            <a:ext cx="4114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48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914400" y="3581400"/>
            <a:ext cx="3124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A46645"/>
                </a:solidFill>
                <a:latin typeface="+mn-lt"/>
                <a:cs typeface="Calibri"/>
              </a:rPr>
              <a:t>The </a:t>
            </a:r>
          </a:p>
          <a:p>
            <a:pPr eaLnBrk="0" hangingPunct="0"/>
            <a:r>
              <a:rPr lang="en-US" b="1" dirty="0" smtClean="0">
                <a:solidFill>
                  <a:srgbClr val="A46645"/>
                </a:solidFill>
                <a:latin typeface="+mn-lt"/>
                <a:cs typeface="Calibri"/>
              </a:rPr>
              <a:t>fluid, mosaic, </a:t>
            </a:r>
            <a:r>
              <a:rPr lang="en-US" b="1" dirty="0" err="1" smtClean="0">
                <a:solidFill>
                  <a:srgbClr val="A46645"/>
                </a:solidFill>
                <a:latin typeface="+mn-lt"/>
                <a:cs typeface="Calibri"/>
              </a:rPr>
              <a:t>bilayer</a:t>
            </a:r>
            <a:r>
              <a:rPr lang="en-US" b="1" dirty="0" smtClean="0">
                <a:solidFill>
                  <a:srgbClr val="A46645"/>
                </a:solidFill>
                <a:latin typeface="+mn-lt"/>
                <a:cs typeface="Calibri"/>
              </a:rPr>
              <a:t>, </a:t>
            </a:r>
            <a:r>
              <a:rPr lang="en-US" dirty="0" smtClean="0">
                <a:solidFill>
                  <a:srgbClr val="A46645"/>
                </a:solidFill>
                <a:latin typeface="+mn-lt"/>
                <a:cs typeface="Calibri"/>
              </a:rPr>
              <a:t>model </a:t>
            </a:r>
          </a:p>
          <a:p>
            <a:pPr eaLnBrk="0" hangingPunct="0"/>
            <a:endParaRPr lang="en-US" i="1" dirty="0" smtClean="0">
              <a:solidFill>
                <a:srgbClr val="A46645"/>
              </a:solidFill>
              <a:latin typeface="+mn-lt"/>
              <a:cs typeface="Calibri"/>
            </a:endParaRPr>
          </a:p>
          <a:p>
            <a:pPr eaLnBrk="0" hangingPunct="0"/>
            <a:r>
              <a:rPr lang="en-US" i="1" dirty="0">
                <a:solidFill>
                  <a:srgbClr val="A46645"/>
                </a:solidFill>
                <a:latin typeface="+mn-lt"/>
                <a:cs typeface="Calibri"/>
              </a:rPr>
              <a:t>Singer, Nicolson 1972</a:t>
            </a:r>
            <a:endParaRPr lang="en-US" dirty="0">
              <a:solidFill>
                <a:srgbClr val="A46645"/>
              </a:solidFill>
              <a:latin typeface="+mn-lt"/>
              <a:cs typeface="Calibri"/>
            </a:endParaRPr>
          </a:p>
          <a:p>
            <a:pPr eaLnBrk="0" hangingPunct="0"/>
            <a:endParaRPr lang="en-US" dirty="0">
              <a:solidFill>
                <a:srgbClr val="A46645"/>
              </a:solidFill>
              <a:latin typeface="+mn-lt"/>
              <a:cs typeface="Calibri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50160" y="304800"/>
            <a:ext cx="44938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Plasma Membrane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8024" y="1340768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n-lt"/>
              </a:rPr>
              <a:t>Charged phosphate ‘head’</a:t>
            </a:r>
          </a:p>
          <a:p>
            <a:endParaRPr lang="en-US" b="1" dirty="0" smtClean="0">
              <a:solidFill>
                <a:schemeClr val="accent2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+mn-lt"/>
              </a:rPr>
              <a:t>Hydrophobic H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-C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tails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The </a:t>
            </a:r>
            <a:r>
              <a:rPr lang="en-US" sz="3200" b="1" dirty="0">
                <a:latin typeface="+mj-lt"/>
              </a:rPr>
              <a:t>p</a:t>
            </a:r>
            <a:r>
              <a:rPr lang="en-US" sz="3200" b="1" dirty="0" smtClean="0">
                <a:latin typeface="+mj-lt"/>
              </a:rPr>
              <a:t>lasma membrane </a:t>
            </a:r>
            <a:r>
              <a:rPr lang="en-US" sz="3200" dirty="0">
                <a:latin typeface="+mj-lt"/>
              </a:rPr>
              <a:t>i</a:t>
            </a:r>
            <a:r>
              <a:rPr lang="en-US" sz="3200" dirty="0" smtClean="0">
                <a:latin typeface="+mj-lt"/>
              </a:rPr>
              <a:t>s built of </a:t>
            </a:r>
            <a:r>
              <a:rPr lang="en-US" sz="3200" b="1" dirty="0" smtClean="0">
                <a:latin typeface="+mj-lt"/>
              </a:rPr>
              <a:t>phospholipids</a:t>
            </a:r>
            <a:r>
              <a:rPr lang="en-US" sz="3200" dirty="0" smtClean="0">
                <a:latin typeface="+mj-lt"/>
              </a:rPr>
              <a:t> </a:t>
            </a:r>
            <a:endParaRPr lang="en-US" sz="3200" b="1" i="1" cap="all" dirty="0" smtClean="0"/>
          </a:p>
          <a:p>
            <a:endParaRPr lang="en-US" sz="3200" b="1" cap="all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4105738" cy="25003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91680" y="3140968"/>
            <a:ext cx="576064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429000"/>
            <a:ext cx="3634645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5013176"/>
            <a:ext cx="33249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A46645"/>
                </a:solidFill>
                <a:latin typeface="+mn-lt"/>
              </a:rPr>
              <a:t>Based on affinity to aqueous cytoplasm, aqueous environment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4221088"/>
            <a:ext cx="46630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self-organizes into a </a:t>
            </a:r>
            <a:r>
              <a:rPr lang="en-US" sz="3200" b="1" dirty="0" smtClean="0">
                <a:latin typeface="+mj-lt"/>
              </a:rPr>
              <a:t>bilayer</a:t>
            </a:r>
            <a:endParaRPr lang="en-US" sz="3200" b="1" cap="all" dirty="0" smtClean="0"/>
          </a:p>
        </p:txBody>
      </p:sp>
    </p:spTree>
    <p:extLst>
      <p:ext uri="{BB962C8B-B14F-4D97-AF65-F5344CB8AC3E}">
        <p14:creationId xmlns:p14="http://schemas.microsoft.com/office/powerpoint/2010/main" val="215741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640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The 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lasma </a:t>
            </a:r>
            <a:r>
              <a:rPr lang="en-US" sz="3200" dirty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embrane is </a:t>
            </a:r>
            <a:r>
              <a:rPr lang="en-US" sz="3200" b="1" dirty="0">
                <a:latin typeface="+mn-lt"/>
              </a:rPr>
              <a:t>f</a:t>
            </a:r>
            <a:r>
              <a:rPr lang="en-US" sz="3200" b="1" dirty="0" smtClean="0">
                <a:latin typeface="+mn-lt"/>
              </a:rPr>
              <a:t>luid</a:t>
            </a:r>
          </a:p>
          <a:p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1268760"/>
            <a:ext cx="525016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double bonds create </a:t>
            </a:r>
            <a:r>
              <a:rPr lang="en-US" b="1" dirty="0" smtClean="0">
                <a:latin typeface="+mn-lt"/>
              </a:rPr>
              <a:t>unsaturated</a:t>
            </a:r>
            <a:r>
              <a:rPr lang="en-US" dirty="0" smtClean="0">
                <a:latin typeface="+mn-lt"/>
              </a:rPr>
              <a:t> lipids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creates ‘kinks’ in phospholipid H-C tails</a:t>
            </a:r>
          </a:p>
          <a:p>
            <a:pPr marL="800100" lvl="1" indent="-342900">
              <a:buFont typeface="Wingdings" charset="0"/>
              <a:buChar char="Ø"/>
            </a:pPr>
            <a:r>
              <a:rPr lang="en-US" dirty="0" smtClean="0">
                <a:latin typeface="+mn-lt"/>
              </a:rPr>
              <a:t>therefore phospholipids do not pack together too </a:t>
            </a:r>
            <a:r>
              <a:rPr lang="en-US" dirty="0" smtClean="0">
                <a:latin typeface="+mn-lt"/>
              </a:rPr>
              <a:t>tightly </a:t>
            </a:r>
            <a:endParaRPr lang="en-US" dirty="0" smtClean="0">
              <a:latin typeface="+mn-lt"/>
            </a:endParaRPr>
          </a:p>
          <a:p>
            <a:pPr marL="800100" lvl="1" indent="-342900">
              <a:buFont typeface="Wingdings" charset="0"/>
              <a:buChar char="Ø"/>
            </a:pPr>
            <a:endParaRPr lang="en-US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+mn-lt"/>
              </a:rPr>
              <a:t>allows the membrane to change shape, other molecules in membrane to move about</a:t>
            </a:r>
          </a:p>
          <a:p>
            <a:endParaRPr lang="en-US" dirty="0" smtClean="0">
              <a:latin typeface="+mn-lt"/>
            </a:endParaRPr>
          </a:p>
          <a:p>
            <a:endParaRPr lang="en-US" b="1" dirty="0">
              <a:solidFill>
                <a:srgbClr val="A46645"/>
              </a:solidFill>
              <a:latin typeface="+mn-lt"/>
            </a:endParaRPr>
          </a:p>
        </p:txBody>
      </p:sp>
      <p:pic>
        <p:nvPicPr>
          <p:cNvPr id="2" name="Picture 1" descr="Screen Shot 2018-12-05 at 11.26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20"/>
            <a:ext cx="2514600" cy="2882900"/>
          </a:xfrm>
          <a:prstGeom prst="rect">
            <a:avLst/>
          </a:prstGeom>
        </p:spPr>
      </p:pic>
      <p:pic>
        <p:nvPicPr>
          <p:cNvPr id="4" name="Picture 3" descr="dou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178154" cy="1387695"/>
          </a:xfrm>
          <a:prstGeom prst="rect">
            <a:avLst/>
          </a:prstGeom>
        </p:spPr>
      </p:pic>
      <p:pic>
        <p:nvPicPr>
          <p:cNvPr id="8" name="Picture 7" descr="end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09120"/>
            <a:ext cx="2929756" cy="19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340768"/>
            <a:ext cx="6463952" cy="4806069"/>
          </a:xfrm>
          <a:prstGeom prst="rect">
            <a:avLst/>
          </a:prstGeom>
          <a:solidFill>
            <a:srgbClr val="FFEE8D"/>
          </a:solidFill>
          <a:ln w="9525">
            <a:noFill/>
            <a:miter lim="800000"/>
            <a:headEnd/>
            <a:tailEnd/>
          </a:ln>
        </p:spPr>
      </p:pic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2339752" y="1916832"/>
            <a:ext cx="1584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A46645"/>
                </a:solidFill>
                <a:latin typeface="+mn-lt"/>
              </a:rPr>
              <a:t>membrane </a:t>
            </a:r>
            <a:r>
              <a:rPr lang="en-US" sz="2200" b="1" dirty="0">
                <a:solidFill>
                  <a:srgbClr val="A46645"/>
                </a:solidFill>
                <a:latin typeface="+mn-lt"/>
              </a:rPr>
              <a:t>stability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3563888" y="4509120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A46645"/>
                </a:solidFill>
                <a:latin typeface="+mn-lt"/>
              </a:rPr>
              <a:t>relay </a:t>
            </a:r>
            <a:r>
              <a:rPr lang="en-US" sz="2200" b="1" dirty="0">
                <a:solidFill>
                  <a:srgbClr val="A46645"/>
                </a:solidFill>
                <a:latin typeface="+mn-lt"/>
              </a:rPr>
              <a:t>information</a:t>
            </a:r>
          </a:p>
          <a:p>
            <a:pPr eaLnBrk="0" hangingPunct="0"/>
            <a:r>
              <a:rPr lang="en-US" sz="2200" b="1" dirty="0">
                <a:solidFill>
                  <a:srgbClr val="A46645"/>
                </a:solidFill>
                <a:latin typeface="+mn-lt"/>
              </a:rPr>
              <a:t>  in/out of cell</a:t>
            </a: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5508104" y="1844824"/>
            <a:ext cx="13449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A46645"/>
                </a:solidFill>
                <a:latin typeface="+mn-lt"/>
              </a:rPr>
              <a:t>facilitate </a:t>
            </a:r>
            <a:r>
              <a:rPr lang="en-US" sz="2200" b="1" dirty="0" err="1">
                <a:solidFill>
                  <a:srgbClr val="A46645"/>
                </a:solidFill>
                <a:latin typeface="+mn-lt"/>
              </a:rPr>
              <a:t>rxns</a:t>
            </a:r>
            <a:endParaRPr lang="en-US" sz="2200" b="1" dirty="0">
              <a:solidFill>
                <a:srgbClr val="A46645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293096"/>
            <a:ext cx="1449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A46645"/>
                </a:solidFill>
                <a:latin typeface="+mn-lt"/>
              </a:rPr>
              <a:t>move molecules across</a:t>
            </a:r>
            <a:endParaRPr lang="en-US" sz="2200" b="1" dirty="0">
              <a:solidFill>
                <a:srgbClr val="A46645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717032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  <a:latin typeface="+mn-lt"/>
              </a:rPr>
              <a:t>bind cells together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653136"/>
            <a:ext cx="2492664" cy="1511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The plasma </a:t>
            </a:r>
            <a:r>
              <a:rPr lang="en-US" sz="2800" dirty="0"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embrane is a </a:t>
            </a:r>
            <a:r>
              <a:rPr lang="en-US" sz="2800" b="1" dirty="0">
                <a:latin typeface="+mn-lt"/>
              </a:rPr>
              <a:t>m</a:t>
            </a:r>
            <a:r>
              <a:rPr lang="en-US" sz="2800" b="1" dirty="0" smtClean="0">
                <a:latin typeface="+mn-lt"/>
              </a:rPr>
              <a:t>osaic</a:t>
            </a:r>
            <a:r>
              <a:rPr lang="en-US" sz="2800" dirty="0" smtClean="0">
                <a:latin typeface="+mn-lt"/>
              </a:rPr>
              <a:t>, the phospholipid layers embedded with proteins, lipids, carbohydrates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4984"/>
            <a:ext cx="3064170" cy="230425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85800" y="609600"/>
            <a:ext cx="52970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534239"/>
                </a:solidFill>
                <a:latin typeface="+mn-lt"/>
              </a:rPr>
              <a:t>Membranes can impede diffusion</a:t>
            </a:r>
          </a:p>
          <a:p>
            <a:pPr eaLnBrk="0" hangingPunct="0"/>
            <a:r>
              <a:rPr lang="en-US" sz="2800" dirty="0" smtClean="0">
                <a:solidFill>
                  <a:srgbClr val="534239"/>
                </a:solidFill>
                <a:latin typeface="+mn-lt"/>
              </a:rPr>
              <a:t>• </a:t>
            </a:r>
            <a:r>
              <a:rPr lang="en-US" dirty="0" smtClean="0">
                <a:solidFill>
                  <a:srgbClr val="534239"/>
                </a:solidFill>
                <a:latin typeface="+mn-lt"/>
              </a:rPr>
              <a:t>despite a concentration gradient</a:t>
            </a:r>
          </a:p>
          <a:p>
            <a:pPr eaLnBrk="0" hangingPunct="0"/>
            <a:r>
              <a:rPr lang="en-US" dirty="0" smtClean="0">
                <a:solidFill>
                  <a:srgbClr val="534239"/>
                </a:solidFill>
                <a:latin typeface="+mn-lt"/>
              </a:rPr>
              <a:t>• </a:t>
            </a:r>
            <a:r>
              <a:rPr lang="en-US" dirty="0">
                <a:solidFill>
                  <a:srgbClr val="534239"/>
                </a:solidFill>
                <a:latin typeface="+mn-lt"/>
              </a:rPr>
              <a:t> aka: semi-/selectively permeable</a:t>
            </a:r>
          </a:p>
          <a:p>
            <a:pPr eaLnBrk="0" hangingPunct="0"/>
            <a:r>
              <a:rPr lang="en-US" b="1" dirty="0" smtClean="0">
                <a:solidFill>
                  <a:srgbClr val="534239"/>
                </a:solidFill>
                <a:latin typeface="+mn-l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2780928"/>
            <a:ext cx="194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m</a:t>
            </a:r>
            <a:r>
              <a:rPr lang="en-US" b="1" dirty="0" smtClean="0">
                <a:latin typeface="+mn-lt"/>
              </a:rPr>
              <a:t>olecule size</a:t>
            </a:r>
            <a:endParaRPr lang="en-US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47251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4239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rgbClr val="534239"/>
                </a:solidFill>
                <a:latin typeface="+mn-lt"/>
              </a:rPr>
              <a:t>olecule charge</a:t>
            </a:r>
            <a:endParaRPr lang="en-US" b="1" dirty="0">
              <a:solidFill>
                <a:srgbClr val="534239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268760"/>
            <a:ext cx="2592288" cy="2160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2132856"/>
            <a:ext cx="139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Factors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 descr="wa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2504279" cy="24928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4008" y="5013176"/>
            <a:ext cx="2108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34239"/>
                </a:solidFill>
              </a:rPr>
              <a:t>HYDROPHOBIC</a:t>
            </a:r>
            <a:endParaRPr lang="en-US" sz="2000" b="1" dirty="0">
              <a:solidFill>
                <a:srgbClr val="534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4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683568" y="404664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 smtClean="0">
                <a:latin typeface="+mn-lt"/>
              </a:rPr>
              <a:t>Membrane Proteins aid diffusion</a:t>
            </a:r>
          </a:p>
          <a:p>
            <a:pPr eaLnBrk="0" hangingPunct="0"/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• form channels and carriers to allow the movement  of   </a:t>
            </a:r>
          </a:p>
          <a:p>
            <a:pPr eaLnBrk="0" hangingPunct="0"/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   </a:t>
            </a:r>
            <a:r>
              <a:rPr lang="en-US" b="1" dirty="0" smtClean="0">
                <a:latin typeface="+mn-lt"/>
              </a:rPr>
              <a:t>large </a:t>
            </a:r>
            <a:r>
              <a:rPr lang="en-US" b="1" dirty="0" smtClean="0">
                <a:latin typeface="+mn-lt"/>
              </a:rPr>
              <a:t>or </a:t>
            </a:r>
            <a:r>
              <a:rPr lang="en-US" b="1" dirty="0" smtClean="0">
                <a:latin typeface="+mn-lt"/>
              </a:rPr>
              <a:t>charged </a:t>
            </a:r>
            <a:r>
              <a:rPr lang="en-US" b="1" dirty="0" smtClean="0">
                <a:latin typeface="+mn-lt"/>
              </a:rPr>
              <a:t>molecules across plasma membrane</a:t>
            </a:r>
          </a:p>
          <a:p>
            <a:pPr eaLnBrk="0" hangingPunct="0"/>
            <a:r>
              <a:rPr lang="en-US" b="1" dirty="0" smtClean="0">
                <a:latin typeface="+mn-lt"/>
              </a:rPr>
              <a:t>               </a:t>
            </a:r>
            <a:endParaRPr lang="en-US" b="1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2708920"/>
            <a:ext cx="1901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Still a passive transport mechanism/no cell ATP required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949280"/>
            <a:ext cx="1373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hlinkClick r:id="rId3"/>
              </a:rPr>
              <a:t>animation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50885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• Membrane protein receptors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recognize insulin in blood, signal the movement of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glucose-specific transport proteins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to the plasma membrane. 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• Thus glucose diffuses through the proteins from higher concentration in the blood to the lower concentration of cells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492896"/>
            <a:ext cx="6019800" cy="4068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840" y="220486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63691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33678"/>
                </a:solidFill>
              </a:rPr>
              <a:t>2</a:t>
            </a:r>
            <a:endParaRPr lang="en-US" b="1" dirty="0">
              <a:solidFill>
                <a:srgbClr val="73367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3429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33678"/>
                </a:solidFill>
              </a:rPr>
              <a:t>3</a:t>
            </a:r>
            <a:endParaRPr lang="en-US" b="1" dirty="0">
              <a:solidFill>
                <a:srgbClr val="73367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4149080"/>
            <a:ext cx="60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33678"/>
                </a:solidFill>
              </a:rPr>
              <a:t>4</a:t>
            </a:r>
            <a:endParaRPr lang="en-US" b="1" dirty="0">
              <a:solidFill>
                <a:srgbClr val="73367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3861048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33678"/>
                </a:solidFill>
              </a:rPr>
              <a:t>5</a:t>
            </a:r>
            <a:endParaRPr lang="en-US" b="1" dirty="0">
              <a:solidFill>
                <a:srgbClr val="73367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7784" y="41406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33678"/>
                </a:solidFill>
              </a:rPr>
              <a:t>6</a:t>
            </a:r>
            <a:endParaRPr lang="en-US" b="1" dirty="0">
              <a:solidFill>
                <a:srgbClr val="73367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789040"/>
            <a:ext cx="865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eorgia"/>
                <a:cs typeface="Georgia"/>
              </a:rPr>
              <a:t>EX: </a:t>
            </a:r>
            <a:endParaRPr lang="en-US" sz="28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92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5410200" cy="2974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7630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Membrane Carbohydrates</a:t>
            </a:r>
          </a:p>
          <a:p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4509120"/>
            <a:ext cx="7010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• cell to cell attachment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• cell recognition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• cell signaling (communication)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8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6306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+mn-lt"/>
              </a:rPr>
              <a:t>Membrane Cholesterol</a:t>
            </a:r>
            <a:endParaRPr lang="en-US" sz="2800" b="1" dirty="0" smtClean="0">
              <a:latin typeface="+mn-lt"/>
            </a:endParaRPr>
          </a:p>
          <a:p>
            <a:endParaRPr lang="en-US" sz="2800" b="1" dirty="0" smtClean="0">
              <a:latin typeface="+mn-lt"/>
            </a:endParaRPr>
          </a:p>
          <a:p>
            <a:r>
              <a:rPr lang="en-US" b="1" dirty="0">
                <a:solidFill>
                  <a:srgbClr val="800000"/>
                </a:solidFill>
                <a:latin typeface="+mn-lt"/>
              </a:rPr>
              <a:t>Cholesterol manages membrane fluidity </a:t>
            </a:r>
          </a:p>
          <a:p>
            <a:r>
              <a:rPr lang="en-US" b="1" dirty="0">
                <a:solidFill>
                  <a:srgbClr val="800000"/>
                </a:solidFill>
                <a:latin typeface="+mn-lt"/>
              </a:rPr>
              <a:t>    • In warm temperatures, cholesterol adds rigidity</a:t>
            </a:r>
          </a:p>
          <a:p>
            <a:r>
              <a:rPr lang="en-US" b="1" dirty="0">
                <a:solidFill>
                  <a:srgbClr val="800000"/>
                </a:solidFill>
                <a:latin typeface="+mn-lt"/>
              </a:rPr>
              <a:t>    • In cold temps cholesterol adds fluidity, keeps </a:t>
            </a:r>
            <a:r>
              <a:rPr lang="en-US" b="1" dirty="0" smtClean="0">
                <a:solidFill>
                  <a:srgbClr val="800000"/>
                </a:solidFill>
                <a:latin typeface="+mn-lt"/>
              </a:rPr>
              <a:t>  </a:t>
            </a:r>
          </a:p>
          <a:p>
            <a:r>
              <a:rPr lang="en-US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+mn-lt"/>
              </a:rPr>
              <a:t>      membrane from </a:t>
            </a:r>
            <a:r>
              <a:rPr lang="en-US" b="1" dirty="0">
                <a:solidFill>
                  <a:srgbClr val="800000"/>
                </a:solidFill>
                <a:latin typeface="+mn-lt"/>
              </a:rPr>
              <a:t>freezing</a:t>
            </a:r>
          </a:p>
          <a:p>
            <a:endParaRPr lang="en-US" sz="2800" b="1" dirty="0" smtClean="0">
              <a:latin typeface="+mn-lt"/>
            </a:endParaRPr>
          </a:p>
          <a:p>
            <a:endParaRPr lang="en-US" sz="2800" b="1" dirty="0"/>
          </a:p>
        </p:txBody>
      </p:sp>
      <p:pic>
        <p:nvPicPr>
          <p:cNvPr id="2" name="Picture 1" descr="34eb9d7991b9253d58ddab14157cfc0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3851920" cy="2716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3212976"/>
            <a:ext cx="148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cholesterol</a:t>
            </a:r>
            <a:endParaRPr lang="en-US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15816" y="3501008"/>
            <a:ext cx="1728192" cy="216024"/>
          </a:xfrm>
          <a:prstGeom prst="straightConnector1">
            <a:avLst/>
          </a:prstGeom>
          <a:ln w="38100" cmpd="sng">
            <a:solidFill>
              <a:schemeClr val="tx1">
                <a:alpha val="9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7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7977</TotalTime>
  <Words>290</Words>
  <Application>Microsoft Macintosh PowerPoint</Application>
  <PresentationFormat>On-screen Show (4:3)</PresentationFormat>
  <Paragraphs>67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Formal</vt:lpstr>
      <vt:lpstr>separates cell from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Marybeth Fenton</cp:lastModifiedBy>
  <cp:revision>316</cp:revision>
  <dcterms:created xsi:type="dcterms:W3CDTF">2016-03-03T18:35:28Z</dcterms:created>
  <dcterms:modified xsi:type="dcterms:W3CDTF">2020-01-07T07:04:45Z</dcterms:modified>
</cp:coreProperties>
</file>