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56" r:id="rId1"/>
  </p:sldMasterIdLst>
  <p:notesMasterIdLst>
    <p:notesMasterId r:id="rId13"/>
  </p:notesMasterIdLst>
  <p:sldIdLst>
    <p:sldId id="311" r:id="rId2"/>
    <p:sldId id="314" r:id="rId3"/>
    <p:sldId id="305" r:id="rId4"/>
    <p:sldId id="316" r:id="rId5"/>
    <p:sldId id="312" r:id="rId6"/>
    <p:sldId id="284" r:id="rId7"/>
    <p:sldId id="315" r:id="rId8"/>
    <p:sldId id="307" r:id="rId9"/>
    <p:sldId id="309" r:id="rId10"/>
    <p:sldId id="317" r:id="rId11"/>
    <p:sldId id="306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115" autoAdjust="0"/>
  </p:normalViewPr>
  <p:slideViewPr>
    <p:cSldViewPr>
      <p:cViewPr varScale="1">
        <p:scale>
          <a:sx n="115" d="100"/>
          <a:sy n="115" d="100"/>
        </p:scale>
        <p:origin x="-118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2456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1pPr>
          </a:lstStyle>
          <a:p>
            <a:pPr>
              <a:defRPr/>
            </a:pPr>
            <a:fld id="{F8735D83-FA3F-5D47-89DF-FA6E0FDF32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4294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I taught SEM as tool a biologist would use to compare the means of different samples; that is if you find that acorns of a sample from one population have an average mass different from those from a second population, you should compare the two means based on the range of likely values the SEM provides. The mean of a sample with a large SD, or small in size, is more likely to be in error, thus a larger error bar. If the SEM overlap, the two samples, despite their different means, may not be different. This is what (b) asks, I believe.  And this is what my kids did in lab. 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B28C938-A2B4-3741-A7A5-78E7F21A1208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C8F5908-FB99-7746-95C2-395D22917880}" type="slidenum">
              <a:rPr lang="en-US"/>
              <a:pPr/>
              <a:t>2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z="1600" b="1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In</a:t>
            </a:r>
            <a:r>
              <a:rPr lang="en-US" b="1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 </a:t>
            </a:r>
            <a:r>
              <a:rPr lang="en-US" sz="1800" b="1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biology, to describe a population</a:t>
            </a:r>
          </a:p>
          <a:p>
            <a:endParaRPr lang="en-US" b="1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  <a:p>
            <a:r>
              <a:rPr lang="en-US" b="1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In education </a:t>
            </a:r>
            <a:r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to calculate a grade curve</a:t>
            </a:r>
          </a:p>
          <a:p>
            <a:endParaRPr lang="en-US" b="1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  <a:p>
            <a:r>
              <a:rPr lang="en-US" b="1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In production systems </a:t>
            </a:r>
            <a:r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as the upper and lower control limit; anything above or below represents a problem. </a:t>
            </a:r>
          </a:p>
          <a:p>
            <a:r>
              <a:rPr lang="en-US" b="1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/>
            </a:r>
            <a:br>
              <a:rPr lang="en-US" b="1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</a:br>
            <a:r>
              <a:rPr lang="en-US" b="1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In finance, </a:t>
            </a:r>
            <a:r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the higher the standard deviation, the riskier the investment</a:t>
            </a:r>
          </a:p>
          <a:p>
            <a:r>
              <a:rPr lang="en-US" b="1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/>
            </a:r>
            <a:br>
              <a:rPr lang="en-US" b="1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</a:br>
            <a:r>
              <a:rPr lang="en-US" b="1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For sports teams</a:t>
            </a:r>
            <a:r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, a high standard deviation shows that they perform well in some situations but not in others. </a:t>
            </a:r>
          </a:p>
          <a:p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  <a:p>
            <a:r>
              <a:rPr lang="en-US" b="1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Regarding climate </a:t>
            </a:r>
            <a:r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while two cities may each have the same average maximum temperature, the standard deviation of the daily maximum temperature for a coastal city will be less than that of an inland city</a:t>
            </a:r>
          </a:p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I taught SEM as tool a biologist would use to compare the means of different samples; that is if you find that acorns of a sample from one population have an average mass different from those from a second population, you should compare the two means based on the range of likely values the SEM provides. The mean of a sample with a large SD, or small in size, is more likely to be in error, thus a larger error bar. If the SEM overlap, the two samples, despite their different means, may not be different. This is what (b) asks, I believe.  And this is what my kids did in lab. </a:t>
            </a:r>
          </a:p>
          <a:p>
            <a:r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However, (a) asks for an entirely different use of the SEM. Confidence intervals reflect how well the sample mean reflects the true mean of the entire population. I think this gets into z-scores, where +/- 1.96 SEM = 95% confidence; 95% of samples would include the true mean within their SEM(+/- 1.96).  (thank you college-student son home on break!)  But seeing as they defined what to do (multiply the SEM provided by 2 - a rounding of the 1.96?), did they not expect the kids to  know it? Just ignore that foreign wording and multiply the SEM by 2? 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5899BEE-8D53-8E42-916D-42024C0764A3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I taught SEM as tool a biologist would use to compare the means of different samples; that is if you find that acorns of a sample from one population have an average mass different from those from a second population, you should compare the two means based on the range of likely values the SEM provides. The mean of a sample with a large SD, or small in size, is more likely to be in error, thus a larger error bar. If the SEM overlap, the two samples, despite their different means, may not be different. This is what (b) asks, I believe.  And this is what my kids did in lab. </a:t>
            </a:r>
          </a:p>
          <a:p>
            <a:r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However, (a) asks for an entirely different use of the SEM. Confidence intervals reflect how well the sample mean reflects the true mean of the entire population. I think this gets into z-scores, where +/- 1.96 SEM = 95% confidence; 95% of samples would include the true mean within their SEM(+/- 1.96).  (thank you college-student son home on break!)  But seeing as they defined what to do (multiply the SEM provided by 2 - a rounding of the 1.96?), did they not expect the kids to  know it? Just ignore that foreign wording and multiply the SEM by 2? 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B09340C-F515-D14E-8224-5FA17CEEC7D1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I taught SEM as tool a biologist would use to compare the means of different samples; that is if you find that acorns of a sample from one population have an average mass different from those from a second population, you should compare the two means based on the range of likely values the SEM provides. The mean of a sample with a large SD, or small in size, is more likely to be in error, thus a larger error bar. If the SEM overlap, the two samples, despite their different means, may not be different. This is what (b) asks, I believe.  And this is what my kids did in lab. </a:t>
            </a:r>
          </a:p>
          <a:p>
            <a:r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However, (a) asks for an entirely different use of the SEM. Confidence intervals reflect how well the sample mean reflects the true mean of the entire population. I think this gets into z-scores, where +/- 1.96 SEM = 95% confidence; 95% of samples would include the true mean within their SEM(+/- 1.96).  (thank you college-student son home on break!)  But seeing as they defined what to do (multiply the SEM provided by 2 - a rounding of the 1.96?), did they not expect the kids to  know it? Just ignore that foreign wording and multiply the SEM by 2? 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B09340C-F515-D14E-8224-5FA17CEEC7D1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t>However, (a) asks for an entirely different use of the SEM. Confidence intervals reflect how well the sample mean reflects the true mean of the entire population. I think this gets into z-scores, where 95% confidence; 95% of samples would include the true mean within their SEM(+/- 1.96).  (thank you college-student son home on break!)</a:t>
            </a:r>
          </a:p>
          <a:p>
            <a:endParaRPr lang="en-US" dirty="0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C6CDC1B-ACCC-A840-978F-BD0A95C4BF37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/>
              <a:t>Men: 188 - .72 = 186.56     188 + 1.44 = </a:t>
            </a:r>
            <a:r>
              <a:rPr lang="en-US" sz="1800" b="1" dirty="0" smtClean="0">
                <a:solidFill>
                  <a:srgbClr val="000000"/>
                </a:solidFill>
              </a:rPr>
              <a:t>189.44</a:t>
            </a: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35D83-FA3F-5D47-89DF-FA6E0FDF32E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371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Women: 201 </a:t>
            </a:r>
            <a:r>
              <a:rPr lang="mr-IN" sz="1200" dirty="0" smtClean="0"/>
              <a:t>–</a:t>
            </a:r>
            <a:r>
              <a:rPr lang="en-US" sz="1200" dirty="0" smtClean="0"/>
              <a:t> 1.82-1.82 =</a:t>
            </a:r>
            <a:r>
              <a:rPr lang="en-US" sz="12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200" b="1" dirty="0" smtClean="0">
                <a:solidFill>
                  <a:schemeClr val="tx1"/>
                </a:solidFill>
              </a:rPr>
              <a:t>197.36</a:t>
            </a:r>
            <a:r>
              <a:rPr lang="en-US" sz="12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   </a:t>
            </a:r>
            <a:r>
              <a:rPr lang="en-US" sz="1200" dirty="0" smtClean="0"/>
              <a:t>201 + 3.64 = 204.64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35D83-FA3F-5D47-89DF-FA6E0FDF32E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5242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Men: 188 - .72 = 186.56     188 + 1.44 = </a:t>
            </a:r>
            <a:r>
              <a:rPr lang="en-US" sz="1200" b="1" dirty="0" smtClean="0">
                <a:solidFill>
                  <a:srgbClr val="000000"/>
                </a:solidFill>
              </a:rPr>
              <a:t>189.44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sz="1200" dirty="0" smtClean="0"/>
              <a:t>Women: 201 </a:t>
            </a:r>
            <a:r>
              <a:rPr lang="mr-IN" sz="1200" dirty="0" smtClean="0"/>
              <a:t>–</a:t>
            </a:r>
            <a:r>
              <a:rPr lang="en-US" sz="1200" dirty="0" smtClean="0"/>
              <a:t> 1.82-1.82 =</a:t>
            </a:r>
            <a:r>
              <a:rPr lang="en-US" sz="12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200" b="1" dirty="0" smtClean="0">
                <a:solidFill>
                  <a:schemeClr val="tx1"/>
                </a:solidFill>
              </a:rPr>
              <a:t>197.36</a:t>
            </a:r>
            <a:r>
              <a:rPr lang="en-US" sz="12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   </a:t>
            </a:r>
            <a:r>
              <a:rPr lang="en-US" sz="1200" dirty="0" smtClean="0"/>
              <a:t>201 + 3.64 = 204.64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35D83-FA3F-5D47-89DF-FA6E0FDF32E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769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B86BA-A13D-784C-9244-8EFB38289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70CF03-ECAD-484A-92CF-C4BF4E6BC1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331C6D-9DB9-4F42-958B-8A2BBE1D54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CBCA3F-927A-9343-8E77-08F16426E2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ight Triangle 4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F12BE-06A4-1B45-ACBF-966D783358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65DFE-31D4-D840-BF81-5DB44A7E9F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BFD57-B29D-4A41-B5D0-446E71241F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F3371-4341-5547-80BC-956B65C9DD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6F6ABD-09BF-E04A-B8B6-3B42594FE2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5400000">
            <a:off x="433388" y="-433388"/>
            <a:ext cx="6858000" cy="7724775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3E3EB13-A99E-0B49-A544-DD3EAC1B6F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rtlCol="0" anchor="ctr">
            <a:normAutofit/>
          </a:bodyPr>
          <a:lstStyle>
            <a:lvl1pPr algn="r">
              <a:defRPr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60AE1-AE59-434E-8227-D7DE7FB865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1425"/>
            <a:ext cx="3575050" cy="1806575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588" y="5051425"/>
            <a:ext cx="9145588" cy="180657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100138"/>
            <a:ext cx="7521575" cy="357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613" y="5870575"/>
            <a:ext cx="2176462" cy="201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900" y="6284913"/>
            <a:ext cx="4724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50" y="6170613"/>
            <a:ext cx="503238" cy="503237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wrap="square" lIns="9144" tIns="9144" rIns="9144" bIns="9144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>
                <a:solidFill>
                  <a:srgbClr val="FFFFFF"/>
                </a:solidFill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1pPr>
          </a:lstStyle>
          <a:p>
            <a:pPr>
              <a:defRPr/>
            </a:pPr>
            <a:fld id="{810E1237-B369-0C49-BAA2-20EA2A625D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4" r:id="rId1"/>
    <p:sldLayoutId id="2147483967" r:id="rId2"/>
    <p:sldLayoutId id="2147483975" r:id="rId3"/>
    <p:sldLayoutId id="2147483968" r:id="rId4"/>
    <p:sldLayoutId id="2147483969" r:id="rId5"/>
    <p:sldLayoutId id="2147483970" r:id="rId6"/>
    <p:sldLayoutId id="2147483971" r:id="rId7"/>
    <p:sldLayoutId id="2147483976" r:id="rId8"/>
    <p:sldLayoutId id="2147483977" r:id="rId9"/>
    <p:sldLayoutId id="2147483972" r:id="rId10"/>
    <p:sldLayoutId id="214748397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 cap="all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ts val="800"/>
        </a:spcBef>
        <a:spcAft>
          <a:spcPct val="0"/>
        </a:spcAft>
        <a:buFont typeface="Arial" pitchFamily="-111" charset="0"/>
        <a:defRPr sz="1600" b="1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1730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-111" charset="2"/>
        <a:buChar char="§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4016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-111" charset="2"/>
        <a:buChar char="§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6302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-111" charset="2"/>
        <a:buChar char="§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8588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-111" charset="2"/>
        <a:buChar char="§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521575" cy="838200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ea typeface="ＭＳ Ｐゴシック" pitchFamily="-1" charset="-128"/>
                <a:cs typeface="ＭＳ Ｐゴシック" pitchFamily="-1" charset="-128"/>
              </a:rPr>
              <a:t>Standard Error of the Mean</a:t>
            </a:r>
          </a:p>
        </p:txBody>
      </p:sp>
      <p:sp>
        <p:nvSpPr>
          <p:cNvPr id="14339" name="TextBox 3"/>
          <p:cNvSpPr txBox="1">
            <a:spLocks noChangeArrowheads="1"/>
          </p:cNvSpPr>
          <p:nvPr/>
        </p:nvSpPr>
        <p:spPr bwMode="auto">
          <a:xfrm>
            <a:off x="838200" y="1219200"/>
            <a:ext cx="73914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/>
              <a:t>The mean and SD we calculated are based only on a </a:t>
            </a:r>
            <a:r>
              <a:rPr lang="en-US" dirty="0">
                <a:solidFill>
                  <a:schemeClr val="accent2"/>
                </a:solidFill>
              </a:rPr>
              <a:t>sample</a:t>
            </a:r>
            <a:r>
              <a:rPr lang="en-US" dirty="0"/>
              <a:t> - How confident can we be that it accurately represents the mean of the </a:t>
            </a:r>
            <a:r>
              <a:rPr lang="en-US" dirty="0">
                <a:solidFill>
                  <a:srgbClr val="0000FF"/>
                </a:solidFill>
              </a:rPr>
              <a:t>entire population</a:t>
            </a:r>
            <a:r>
              <a:rPr lang="en-US" dirty="0"/>
              <a:t>? </a:t>
            </a:r>
          </a:p>
          <a:p>
            <a:endParaRPr lang="en-US" dirty="0"/>
          </a:p>
        </p:txBody>
      </p:sp>
      <p:sp>
        <p:nvSpPr>
          <p:cNvPr id="14340" name="TextBox 6"/>
          <p:cNvSpPr txBox="1">
            <a:spLocks noChangeArrowheads="1"/>
          </p:cNvSpPr>
          <p:nvPr/>
        </p:nvSpPr>
        <p:spPr bwMode="auto">
          <a:xfrm>
            <a:off x="762000" y="2819400"/>
            <a:ext cx="76962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914400" lvl="1" indent="-457200"/>
            <a:r>
              <a:rPr lang="en-US" dirty="0"/>
              <a:t>	</a:t>
            </a:r>
            <a:r>
              <a:rPr lang="en-US" dirty="0">
                <a:solidFill>
                  <a:srgbClr val="0000FF"/>
                </a:solidFill>
              </a:rPr>
              <a:t>64 	81 	94	88	31	93	85</a:t>
            </a:r>
          </a:p>
          <a:p>
            <a:pPr marL="914400" lvl="1" indent="-457200"/>
            <a:r>
              <a:rPr lang="en-US" dirty="0">
                <a:solidFill>
                  <a:srgbClr val="0000FF"/>
                </a:solidFill>
              </a:rPr>
              <a:t>	</a:t>
            </a:r>
            <a:r>
              <a:rPr lang="en-US" dirty="0">
                <a:solidFill>
                  <a:srgbClr val="F96A1B"/>
                </a:solidFill>
              </a:rPr>
              <a:t>76	80	80  	83  	81	84	85</a:t>
            </a:r>
          </a:p>
          <a:p>
            <a:pPr marL="914400" lvl="1" indent="-457200"/>
            <a:r>
              <a:rPr lang="en-US" dirty="0">
                <a:solidFill>
                  <a:srgbClr val="F96A1B"/>
                </a:solidFill>
              </a:rPr>
              <a:t>	89	72	85</a:t>
            </a:r>
            <a:r>
              <a:rPr lang="en-US" dirty="0"/>
              <a:t>	</a:t>
            </a:r>
            <a:r>
              <a:rPr lang="en-US" dirty="0">
                <a:solidFill>
                  <a:srgbClr val="0000FF"/>
                </a:solidFill>
              </a:rPr>
              <a:t>69	72	90	75</a:t>
            </a:r>
          </a:p>
          <a:p>
            <a:pPr marL="914400" lvl="1" indent="-457200"/>
            <a:r>
              <a:rPr lang="en-US" dirty="0">
                <a:solidFill>
                  <a:srgbClr val="0000FF"/>
                </a:solidFill>
              </a:rPr>
              <a:t>	77	82	90	65	70	86	80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Same or different? </a:t>
            </a:r>
            <a:endParaRPr lang="en-US" dirty="0"/>
          </a:p>
        </p:txBody>
      </p:sp>
      <p:pic>
        <p:nvPicPr>
          <p:cNvPr id="5" name="Picture 4" descr="Screen Shot 2018-08-30 at 11.14.20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295400"/>
            <a:ext cx="7962900" cy="5029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667000" y="5257800"/>
            <a:ext cx="2233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n</a:t>
            </a:r>
            <a:r>
              <a:rPr lang="en-US" sz="1800" dirty="0" smtClean="0"/>
              <a:t>= 1100         n = 87 </a:t>
            </a:r>
            <a:endParaRPr lang="en-US" sz="1800" dirty="0"/>
          </a:p>
        </p:txBody>
      </p:sp>
      <p:sp>
        <p:nvSpPr>
          <p:cNvPr id="8" name="TextBox 7"/>
          <p:cNvSpPr txBox="1"/>
          <p:nvPr/>
        </p:nvSpPr>
        <p:spPr>
          <a:xfrm>
            <a:off x="2362200" y="4267200"/>
            <a:ext cx="832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+ 1.44</a:t>
            </a:r>
            <a:endParaRPr lang="en-US" sz="1800" dirty="0"/>
          </a:p>
        </p:txBody>
      </p:sp>
      <p:sp>
        <p:nvSpPr>
          <p:cNvPr id="9" name="TextBox 8"/>
          <p:cNvSpPr txBox="1"/>
          <p:nvPr/>
        </p:nvSpPr>
        <p:spPr>
          <a:xfrm>
            <a:off x="4495800" y="3200400"/>
            <a:ext cx="774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- 3.64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83838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016875" cy="3579813"/>
          </a:xfrm>
        </p:spPr>
        <p:txBody>
          <a:bodyPr/>
          <a:lstStyle/>
          <a:p>
            <a:r>
              <a:rPr lang="en-US" sz="2800" dirty="0" smtClean="0">
                <a:ea typeface="ＭＳ Ｐゴシック" pitchFamily="-111" charset="-128"/>
                <a:cs typeface="ＭＳ Ｐゴシック" pitchFamily="-111" charset="-128"/>
              </a:rPr>
              <a:t>    What </a:t>
            </a:r>
            <a:r>
              <a:rPr lang="en-US" sz="2800" dirty="0" smtClean="0">
                <a:ea typeface="ＭＳ Ｐゴシック" pitchFamily="-111" charset="-128"/>
                <a:cs typeface="ＭＳ Ｐゴシック" pitchFamily="-111" charset="-128"/>
              </a:rPr>
              <a:t>is the effect of sample </a:t>
            </a:r>
            <a:r>
              <a:rPr lang="en-US" sz="2800" dirty="0" smtClean="0">
                <a:ea typeface="ＭＳ Ｐゴシック" pitchFamily="-111" charset="-128"/>
                <a:cs typeface="ＭＳ Ｐゴシック" pitchFamily="-111" charset="-128"/>
              </a:rPr>
              <a:t>size (n)? </a:t>
            </a:r>
          </a:p>
          <a:p>
            <a:endParaRPr lang="en-US" sz="2800" dirty="0" smtClean="0">
              <a:ea typeface="ＭＳ Ｐゴシック" pitchFamily="-111" charset="-128"/>
              <a:cs typeface="ＭＳ Ｐゴシック" pitchFamily="-111" charset="-128"/>
            </a:endParaRPr>
          </a:p>
          <a:p>
            <a:r>
              <a:rPr lang="en-US" sz="2800" dirty="0" smtClean="0">
                <a:ea typeface="ＭＳ Ｐゴシック" pitchFamily="-111" charset="-128"/>
                <a:cs typeface="ＭＳ Ｐゴシック" pitchFamily="-111" charset="-128"/>
              </a:rPr>
              <a:t> </a:t>
            </a:r>
            <a:endParaRPr lang="en-US" sz="1400" dirty="0" smtClean="0">
              <a:ea typeface="ＭＳ Ｐゴシック" pitchFamily="-111" charset="-128"/>
              <a:cs typeface="ＭＳ Ｐゴシック" pitchFamily="-111" charset="-128"/>
            </a:endParaRPr>
          </a:p>
          <a:p>
            <a:endParaRPr lang="en-US" sz="1400" dirty="0" smtClean="0">
              <a:ea typeface="ＭＳ Ｐゴシック" pitchFamily="-111" charset="-128"/>
              <a:cs typeface="ＭＳ Ｐゴシック" pitchFamily="-111" charset="-128"/>
            </a:endParaRPr>
          </a:p>
          <a:p>
            <a:r>
              <a:rPr lang="en-US" sz="2800" dirty="0" smtClean="0">
                <a:ea typeface="ＭＳ Ｐゴシック" pitchFamily="-111" charset="-128"/>
                <a:cs typeface="ＭＳ Ｐゴシック" pitchFamily="-111" charset="-128"/>
              </a:rPr>
              <a:t> </a:t>
            </a:r>
          </a:p>
          <a:p>
            <a:endParaRPr lang="en-US" dirty="0" smtClean="0"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124200" y="5334000"/>
            <a:ext cx="5867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• What </a:t>
            </a:r>
            <a:r>
              <a:rPr lang="en-US" dirty="0"/>
              <a:t>should </a:t>
            </a:r>
            <a:r>
              <a:rPr lang="en-US" dirty="0" smtClean="0"/>
              <a:t>a </a:t>
            </a:r>
            <a:r>
              <a:rPr lang="en-US" dirty="0"/>
              <a:t>biologist do to increase confidence in the </a:t>
            </a:r>
            <a:r>
              <a:rPr lang="en-US" dirty="0" smtClean="0"/>
              <a:t>sample mean</a:t>
            </a:r>
            <a:r>
              <a:rPr lang="en-US" dirty="0"/>
              <a:t>?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143000" y="2743200"/>
            <a:ext cx="34099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	SE = 22/</a:t>
            </a:r>
            <a:r>
              <a:rPr lang="en-US" dirty="0" err="1"/>
              <a:t>sqrt</a:t>
            </a:r>
            <a:r>
              <a:rPr lang="en-US" dirty="0"/>
              <a:t> </a:t>
            </a:r>
            <a:r>
              <a:rPr lang="en-US" dirty="0">
                <a:solidFill>
                  <a:srgbClr val="FF6600"/>
                </a:solidFill>
              </a:rPr>
              <a:t>147 </a:t>
            </a:r>
          </a:p>
          <a:p>
            <a:r>
              <a:rPr lang="en-US" dirty="0">
                <a:solidFill>
                  <a:srgbClr val="FF6600"/>
                </a:solidFill>
              </a:rPr>
              <a:t>                 = +/- 1.81 </a:t>
            </a:r>
            <a:endParaRPr lang="en-US" sz="1200" dirty="0">
              <a:solidFill>
                <a:srgbClr val="FF6600"/>
              </a:solidFill>
            </a:endParaRPr>
          </a:p>
          <a:p>
            <a:endParaRPr lang="en-US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219200" y="3810000"/>
            <a:ext cx="35575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	SE = 22 </a:t>
            </a:r>
            <a:r>
              <a:rPr lang="en-US" dirty="0" err="1"/>
              <a:t>sqrt</a:t>
            </a:r>
            <a:r>
              <a:rPr lang="en-US" dirty="0"/>
              <a:t> </a:t>
            </a:r>
            <a:r>
              <a:rPr lang="en-US" dirty="0">
                <a:solidFill>
                  <a:srgbClr val="FF6600"/>
                </a:solidFill>
              </a:rPr>
              <a:t>1147</a:t>
            </a:r>
          </a:p>
          <a:p>
            <a:r>
              <a:rPr lang="en-US" dirty="0">
                <a:solidFill>
                  <a:srgbClr val="FF6600"/>
                </a:solidFill>
              </a:rPr>
              <a:t>                 =  +/- </a:t>
            </a:r>
            <a:r>
              <a:rPr lang="en-US" dirty="0" smtClean="0">
                <a:solidFill>
                  <a:srgbClr val="FF6600"/>
                </a:solidFill>
              </a:rPr>
              <a:t>0.65</a:t>
            </a:r>
            <a:endParaRPr lang="en-US" dirty="0">
              <a:solidFill>
                <a:srgbClr val="FF6600"/>
              </a:solidFill>
            </a:endParaRPr>
          </a:p>
          <a:p>
            <a:endParaRPr lang="en-US" dirty="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219200" y="1676400"/>
            <a:ext cx="3657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          SE </a:t>
            </a:r>
            <a:r>
              <a:rPr lang="en-US" dirty="0"/>
              <a:t>= 22/</a:t>
            </a:r>
            <a:r>
              <a:rPr lang="en-US" dirty="0" err="1"/>
              <a:t>sqrt</a:t>
            </a:r>
            <a:r>
              <a:rPr lang="en-US" dirty="0"/>
              <a:t> </a:t>
            </a:r>
            <a:r>
              <a:rPr lang="en-US" dirty="0">
                <a:solidFill>
                  <a:srgbClr val="FF6600"/>
                </a:solidFill>
              </a:rPr>
              <a:t>47 </a:t>
            </a:r>
          </a:p>
          <a:p>
            <a:r>
              <a:rPr lang="en-US" dirty="0">
                <a:solidFill>
                  <a:srgbClr val="FF6600"/>
                </a:solidFill>
              </a:rPr>
              <a:t>	    </a:t>
            </a:r>
            <a:r>
              <a:rPr lang="en-US" dirty="0" smtClean="0">
                <a:solidFill>
                  <a:srgbClr val="FF6600"/>
                </a:solidFill>
              </a:rPr>
              <a:t>  </a:t>
            </a:r>
            <a:r>
              <a:rPr lang="en-US" dirty="0">
                <a:solidFill>
                  <a:srgbClr val="FF6600"/>
                </a:solidFill>
              </a:rPr>
              <a:t>= </a:t>
            </a:r>
            <a:r>
              <a:rPr lang="en-US" dirty="0" smtClean="0">
                <a:solidFill>
                  <a:srgbClr val="FF6600"/>
                </a:solidFill>
              </a:rPr>
              <a:t>+/- 3.23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53000" y="1676400"/>
            <a:ext cx="2467266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mallest sample</a:t>
            </a:r>
          </a:p>
          <a:p>
            <a:endParaRPr lang="en-US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n-US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n-US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n-US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n-US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argest sample</a:t>
            </a:r>
            <a:endParaRPr lang="en-US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  <p:bldP spid="7" grpId="0" build="p"/>
      <p:bldP spid="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2"/>
          <p:cNvSpPr txBox="1">
            <a:spLocks noChangeArrowheads="1"/>
          </p:cNvSpPr>
          <p:nvPr/>
        </p:nvSpPr>
        <p:spPr bwMode="auto">
          <a:xfrm>
            <a:off x="1250950" y="5535613"/>
            <a:ext cx="1841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24579" name="TextBox 3"/>
          <p:cNvSpPr txBox="1">
            <a:spLocks noChangeArrowheads="1"/>
          </p:cNvSpPr>
          <p:nvPr/>
        </p:nvSpPr>
        <p:spPr bwMode="auto">
          <a:xfrm>
            <a:off x="914400" y="457200"/>
            <a:ext cx="7543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SEM </a:t>
            </a:r>
            <a:r>
              <a:rPr lang="en-US" dirty="0"/>
              <a:t>is useful for making comparisons between data sets beyond visual impressions</a:t>
            </a:r>
          </a:p>
        </p:txBody>
      </p:sp>
      <p:pic>
        <p:nvPicPr>
          <p:cNvPr id="24580" name="Picture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1447800"/>
            <a:ext cx="6858000" cy="402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6"/>
          <p:cNvSpPr/>
          <p:nvPr/>
        </p:nvSpPr>
        <p:spPr>
          <a:xfrm>
            <a:off x="1828800" y="2133600"/>
            <a:ext cx="2057400" cy="106680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582" name="TextBox 7"/>
          <p:cNvSpPr txBox="1">
            <a:spLocks noChangeArrowheads="1"/>
          </p:cNvSpPr>
          <p:nvPr/>
        </p:nvSpPr>
        <p:spPr bwMode="auto">
          <a:xfrm>
            <a:off x="3962400" y="1676400"/>
            <a:ext cx="3352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i="1" dirty="0"/>
              <a:t>looks like a </a:t>
            </a:r>
            <a:r>
              <a:rPr lang="en-US" i="1" dirty="0" smtClean="0"/>
              <a:t>difference… </a:t>
            </a:r>
            <a:r>
              <a:rPr lang="en-US" i="1" dirty="0"/>
              <a:t>but is it?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533400" y="152400"/>
            <a:ext cx="8077200" cy="3200400"/>
          </a:xfrm>
        </p:spPr>
        <p:txBody>
          <a:bodyPr/>
          <a:lstStyle/>
          <a:p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	</a:t>
            </a:r>
          </a:p>
          <a:p>
            <a:r>
              <a:rPr lang="en-US" sz="2400" b="0" dirty="0" smtClean="0">
                <a:latin typeface="Arial"/>
                <a:ea typeface="ＭＳ Ｐゴシック" pitchFamily="-111" charset="-128"/>
                <a:cs typeface="Arial"/>
              </a:rPr>
              <a:t>• The standard error of the mean (SEM) is an estimate of how close the </a:t>
            </a:r>
            <a:r>
              <a:rPr lang="en-US" sz="2400" dirty="0" smtClean="0">
                <a:solidFill>
                  <a:srgbClr val="FF6600"/>
                </a:solidFill>
                <a:latin typeface="Arial"/>
                <a:ea typeface="ＭＳ Ｐゴシック" pitchFamily="-111" charset="-128"/>
                <a:cs typeface="Arial"/>
              </a:rPr>
              <a:t>sample mean </a:t>
            </a:r>
            <a:r>
              <a:rPr lang="en-US" sz="2400" b="0" dirty="0" smtClean="0">
                <a:latin typeface="Arial"/>
                <a:ea typeface="ＭＳ Ｐゴシック" pitchFamily="-111" charset="-128"/>
                <a:cs typeface="Arial"/>
              </a:rPr>
              <a:t>is likely to be to the </a:t>
            </a:r>
            <a:r>
              <a:rPr lang="en-US" sz="2400" dirty="0" smtClean="0">
                <a:solidFill>
                  <a:srgbClr val="FF6600"/>
                </a:solidFill>
                <a:latin typeface="Arial"/>
                <a:ea typeface="ＭＳ Ｐゴシック" pitchFamily="-111" charset="-128"/>
                <a:cs typeface="Arial"/>
              </a:rPr>
              <a:t>true mean, </a:t>
            </a:r>
            <a:r>
              <a:rPr lang="en-US" sz="2400" b="0" dirty="0" smtClean="0">
                <a:solidFill>
                  <a:srgbClr val="000000"/>
                </a:solidFill>
                <a:latin typeface="Arial"/>
                <a:ea typeface="ＭＳ Ｐゴシック" pitchFamily="-111" charset="-128"/>
                <a:cs typeface="Arial"/>
              </a:rPr>
              <a:t>the mean if we measured the entire population</a:t>
            </a:r>
            <a:endParaRPr lang="en-US" sz="2400" b="0" dirty="0">
              <a:solidFill>
                <a:srgbClr val="000000"/>
              </a:solidFill>
              <a:latin typeface="Arial"/>
              <a:ea typeface="ＭＳ Ｐゴシック" pitchFamily="-111" charset="-128"/>
              <a:cs typeface="Arial"/>
            </a:endParaRPr>
          </a:p>
          <a:p>
            <a:endParaRPr lang="en-US" sz="1400" b="0" dirty="0" smtClean="0">
              <a:latin typeface="Arial"/>
              <a:ea typeface="ＭＳ Ｐゴシック" pitchFamily="-111" charset="-128"/>
              <a:cs typeface="Arial"/>
            </a:endParaRPr>
          </a:p>
          <a:p>
            <a:r>
              <a:rPr lang="en-US" sz="2400" b="0" dirty="0" smtClean="0">
                <a:latin typeface="Arial"/>
                <a:ea typeface="ＭＳ Ｐゴシック" pitchFamily="-111" charset="-128"/>
                <a:cs typeface="Arial"/>
              </a:rPr>
              <a:t>• The SEM is added to the bar of each mean in a graphed comparison. It tells the </a:t>
            </a:r>
            <a:r>
              <a:rPr lang="en-US" sz="2400" dirty="0" smtClean="0">
                <a:solidFill>
                  <a:srgbClr val="FF6600"/>
                </a:solidFill>
                <a:latin typeface="Arial"/>
                <a:ea typeface="ＭＳ Ｐゴシック" pitchFamily="-111" charset="-128"/>
                <a:cs typeface="Arial"/>
              </a:rPr>
              <a:t>range of values that the true mean will fall in</a:t>
            </a:r>
            <a:r>
              <a:rPr lang="en-US" sz="2400" b="0" dirty="0" smtClean="0">
                <a:latin typeface="Arial"/>
                <a:ea typeface="ＭＳ Ｐゴシック" pitchFamily="-111" charset="-128"/>
                <a:cs typeface="Arial"/>
              </a:rPr>
              <a:t>, based on the SD</a:t>
            </a:r>
          </a:p>
          <a:p>
            <a:endParaRPr lang="en-US" sz="2000" b="0" dirty="0" smtClean="0"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16388" name="TextBox 6"/>
          <p:cNvSpPr txBox="1">
            <a:spLocks noChangeArrowheads="1"/>
          </p:cNvSpPr>
          <p:nvPr/>
        </p:nvSpPr>
        <p:spPr bwMode="auto">
          <a:xfrm>
            <a:off x="5105400" y="4572000"/>
            <a:ext cx="324710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mean of sample group</a:t>
            </a:r>
            <a:endParaRPr lang="en-US" dirty="0"/>
          </a:p>
        </p:txBody>
      </p:sp>
      <p:sp>
        <p:nvSpPr>
          <p:cNvPr id="16389" name="TextBox 7"/>
          <p:cNvSpPr txBox="1">
            <a:spLocks noChangeArrowheads="1"/>
          </p:cNvSpPr>
          <p:nvPr/>
        </p:nvSpPr>
        <p:spPr bwMode="auto">
          <a:xfrm>
            <a:off x="5181600" y="5257800"/>
            <a:ext cx="3200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range of values the true mean is in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3733800"/>
            <a:ext cx="4671203" cy="289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495800" y="1066800"/>
            <a:ext cx="3962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• If </a:t>
            </a:r>
            <a:r>
              <a:rPr lang="en-US" dirty="0">
                <a:latin typeface="Arial"/>
                <a:cs typeface="Arial"/>
              </a:rPr>
              <a:t>the standard error bars </a:t>
            </a:r>
            <a:r>
              <a:rPr lang="en-US" b="1" dirty="0" smtClean="0">
                <a:solidFill>
                  <a:srgbClr val="FF6600"/>
                </a:solidFill>
                <a:latin typeface="Arial"/>
                <a:cs typeface="Arial"/>
              </a:rPr>
              <a:t>overlap</a:t>
            </a:r>
            <a:r>
              <a:rPr lang="en-US" b="1" dirty="0">
                <a:latin typeface="Arial"/>
                <a:cs typeface="Arial"/>
              </a:rPr>
              <a:t>, </a:t>
            </a:r>
            <a:r>
              <a:rPr lang="en-US" dirty="0" smtClean="0">
                <a:latin typeface="Arial"/>
                <a:cs typeface="Arial"/>
              </a:rPr>
              <a:t>this data </a:t>
            </a:r>
            <a:r>
              <a:rPr lang="en-US" dirty="0">
                <a:latin typeface="Arial"/>
                <a:cs typeface="Arial"/>
              </a:rPr>
              <a:t>is </a:t>
            </a:r>
            <a:r>
              <a:rPr lang="en-US" b="1" dirty="0" smtClean="0">
                <a:solidFill>
                  <a:srgbClr val="FF6600"/>
                </a:solidFill>
                <a:latin typeface="Arial"/>
                <a:cs typeface="Arial"/>
              </a:rPr>
              <a:t>not</a:t>
            </a:r>
            <a:r>
              <a:rPr lang="en-US" dirty="0" smtClean="0">
                <a:latin typeface="Arial"/>
                <a:cs typeface="Arial"/>
              </a:rPr>
              <a:t> sufficient </a:t>
            </a:r>
            <a:r>
              <a:rPr lang="en-US" dirty="0">
                <a:latin typeface="Arial"/>
                <a:cs typeface="Arial"/>
              </a:rPr>
              <a:t>evidence of a difference in the </a:t>
            </a:r>
            <a:r>
              <a:rPr lang="en-US" dirty="0" smtClean="0">
                <a:latin typeface="Arial"/>
                <a:cs typeface="Arial"/>
              </a:rPr>
              <a:t>population </a:t>
            </a:r>
            <a:r>
              <a:rPr lang="en-US" dirty="0">
                <a:latin typeface="Arial"/>
                <a:cs typeface="Arial"/>
              </a:rPr>
              <a:t>means, and therefore in the two populations. </a:t>
            </a:r>
            <a:endParaRPr lang="en-US" dirty="0" smtClean="0">
              <a:latin typeface="Arial"/>
              <a:cs typeface="Arial"/>
            </a:endParaRPr>
          </a:p>
          <a:p>
            <a:endParaRPr lang="en-US" dirty="0" smtClean="0">
              <a:latin typeface="Arial"/>
              <a:cs typeface="Arial"/>
            </a:endParaRPr>
          </a:p>
          <a:p>
            <a:r>
              <a:rPr lang="en-US" i="1" dirty="0" smtClean="0">
                <a:latin typeface="Arial"/>
                <a:cs typeface="Arial"/>
              </a:rPr>
              <a:t>• Not statistically significant differences</a:t>
            </a:r>
            <a:endParaRPr lang="en-US" altLang="ja-JP" i="1" dirty="0">
              <a:latin typeface="Arial"/>
              <a:cs typeface="Arial"/>
            </a:endParaRPr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914400"/>
            <a:ext cx="2362200" cy="5025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085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609600" y="685800"/>
            <a:ext cx="4724400" cy="5681663"/>
          </a:xfrm>
        </p:spPr>
        <p:txBody>
          <a:bodyPr/>
          <a:lstStyle/>
          <a:p>
            <a:r>
              <a:rPr lang="en-US" dirty="0" smtClean="0">
                <a:ea typeface="ＭＳ Ｐゴシック" pitchFamily="-111" charset="-128"/>
                <a:cs typeface="ＭＳ Ｐゴシック" pitchFamily="-111" charset="-128"/>
              </a:rPr>
              <a:t>	</a:t>
            </a:r>
          </a:p>
          <a:p>
            <a:r>
              <a:rPr lang="en-US" sz="2400" b="0" dirty="0" smtClean="0">
                <a:latin typeface="Arial"/>
                <a:ea typeface="ＭＳ Ｐゴシック" pitchFamily="-111" charset="-128"/>
                <a:cs typeface="Arial"/>
              </a:rPr>
              <a:t>• If </a:t>
            </a:r>
            <a:r>
              <a:rPr lang="en-US" sz="2400" b="0" dirty="0">
                <a:latin typeface="Arial"/>
                <a:ea typeface="ＭＳ Ｐゴシック" pitchFamily="-111" charset="-128"/>
                <a:cs typeface="Arial"/>
              </a:rPr>
              <a:t>standard error bars </a:t>
            </a:r>
            <a:r>
              <a:rPr lang="en-US" sz="2400" dirty="0">
                <a:solidFill>
                  <a:srgbClr val="FF6600"/>
                </a:solidFill>
                <a:latin typeface="Arial"/>
                <a:ea typeface="ＭＳ Ｐゴシック" pitchFamily="-111" charset="-128"/>
                <a:cs typeface="Arial"/>
              </a:rPr>
              <a:t>do NOT overlap</a:t>
            </a:r>
            <a:r>
              <a:rPr lang="en-US" sz="2400" b="0" dirty="0">
                <a:latin typeface="Arial"/>
                <a:ea typeface="ＭＳ Ｐゴシック" pitchFamily="-111" charset="-128"/>
                <a:cs typeface="Arial"/>
              </a:rPr>
              <a:t>, this is sufficient evidence of a difference in the population means, and therefore in the two populations</a:t>
            </a:r>
            <a:r>
              <a:rPr lang="en-US" sz="2400" b="0" i="1" dirty="0">
                <a:latin typeface="Arial"/>
                <a:ea typeface="ＭＳ Ｐゴシック" pitchFamily="-111" charset="-128"/>
                <a:cs typeface="Arial"/>
              </a:rPr>
              <a:t>. </a:t>
            </a:r>
            <a:endParaRPr lang="en-US" sz="2400" b="0" i="1" dirty="0" smtClean="0">
              <a:latin typeface="Arial"/>
              <a:ea typeface="ＭＳ Ｐゴシック" pitchFamily="-111" charset="-128"/>
              <a:cs typeface="Arial"/>
            </a:endParaRPr>
          </a:p>
          <a:p>
            <a:r>
              <a:rPr lang="en-US" sz="2400" b="0" i="1" dirty="0" smtClean="0">
                <a:latin typeface="Arial"/>
                <a:ea typeface="ＭＳ Ｐゴシック" pitchFamily="-111" charset="-128"/>
                <a:cs typeface="Arial"/>
              </a:rPr>
              <a:t>• Statistically significant differences</a:t>
            </a:r>
            <a:r>
              <a:rPr lang="en-US" sz="2400" b="0" dirty="0" smtClean="0">
                <a:latin typeface="Arial"/>
                <a:ea typeface="ＭＳ Ｐゴシック" pitchFamily="-111" charset="-128"/>
                <a:cs typeface="Arial"/>
              </a:rPr>
              <a:t>	</a:t>
            </a:r>
          </a:p>
          <a:p>
            <a:r>
              <a:rPr lang="en-US" sz="2400" b="0" dirty="0" smtClean="0">
                <a:latin typeface="Arial"/>
                <a:ea typeface="ＭＳ Ｐゴシック" pitchFamily="-111" charset="-128"/>
                <a:cs typeface="Arial"/>
              </a:rPr>
              <a:t>	                	</a:t>
            </a:r>
          </a:p>
          <a:p>
            <a:endParaRPr lang="en-US" sz="2400" b="0" dirty="0">
              <a:latin typeface="Arial"/>
              <a:ea typeface="ＭＳ Ｐゴシック" pitchFamily="-111" charset="-128"/>
              <a:cs typeface="Arial"/>
            </a:endParaRPr>
          </a:p>
          <a:p>
            <a:endParaRPr lang="en-US" sz="2400" b="0" dirty="0" smtClean="0">
              <a:latin typeface="Arial"/>
              <a:ea typeface="ＭＳ Ｐゴシック" pitchFamily="-111" charset="-128"/>
              <a:cs typeface="Arial"/>
            </a:endParaRPr>
          </a:p>
          <a:p>
            <a:endParaRPr lang="en-US" sz="2400" b="0" dirty="0">
              <a:latin typeface="Arial"/>
              <a:ea typeface="ＭＳ Ｐゴシック" pitchFamily="-111" charset="-128"/>
              <a:cs typeface="Arial"/>
            </a:endParaRPr>
          </a:p>
          <a:p>
            <a:endParaRPr lang="en-US" sz="2400" b="0" dirty="0" smtClean="0">
              <a:latin typeface="Arial"/>
              <a:ea typeface="ＭＳ Ｐゴシック" pitchFamily="-111" charset="-128"/>
              <a:cs typeface="Arial"/>
            </a:endParaRPr>
          </a:p>
          <a:p>
            <a:endParaRPr lang="en-US" sz="2400" b="0" dirty="0">
              <a:latin typeface="Arial"/>
              <a:ea typeface="ＭＳ Ｐゴシック" pitchFamily="-111" charset="-128"/>
              <a:cs typeface="Arial"/>
            </a:endParaRPr>
          </a:p>
          <a:p>
            <a:endParaRPr lang="en-US" sz="2400" b="0" dirty="0" smtClean="0">
              <a:latin typeface="Arial"/>
              <a:ea typeface="ＭＳ Ｐゴシック" pitchFamily="-111" charset="-128"/>
              <a:cs typeface="Arial"/>
            </a:endParaRPr>
          </a:p>
          <a:p>
            <a:endParaRPr lang="en-US" sz="2400" b="0" dirty="0">
              <a:latin typeface="Arial"/>
              <a:ea typeface="ＭＳ Ｐゴシック" pitchFamily="-111" charset="-128"/>
              <a:cs typeface="Arial"/>
            </a:endParaRPr>
          </a:p>
          <a:p>
            <a:endParaRPr lang="en-US" sz="2400" b="0" dirty="0" smtClean="0">
              <a:latin typeface="Arial"/>
              <a:ea typeface="ＭＳ Ｐゴシック" pitchFamily="-111" charset="-128"/>
              <a:cs typeface="Arial"/>
            </a:endParaRPr>
          </a:p>
          <a:p>
            <a:endParaRPr lang="en-US" sz="2400" b="0" dirty="0">
              <a:latin typeface="Arial"/>
              <a:ea typeface="ＭＳ Ｐゴシック" pitchFamily="-111" charset="-128"/>
              <a:cs typeface="Arial"/>
            </a:endParaRPr>
          </a:p>
          <a:p>
            <a:endParaRPr lang="en-US" sz="2400" b="0" dirty="0" smtClean="0">
              <a:latin typeface="Arial"/>
              <a:ea typeface="ＭＳ Ｐゴシック" pitchFamily="-111" charset="-128"/>
              <a:cs typeface="Arial"/>
            </a:endParaRPr>
          </a:p>
          <a:p>
            <a:endParaRPr lang="en-US" sz="2400" b="0" dirty="0" smtClean="0">
              <a:latin typeface="Arial"/>
              <a:ea typeface="ＭＳ Ｐゴシック" pitchFamily="-111" charset="-128"/>
              <a:cs typeface="Arial"/>
            </a:endParaRPr>
          </a:p>
          <a:p>
            <a:r>
              <a:rPr lang="en-US" b="0" dirty="0" smtClean="0">
                <a:ea typeface="ＭＳ Ｐゴシック" pitchFamily="-111" charset="-128"/>
                <a:cs typeface="ＭＳ Ｐゴシック" pitchFamily="-111" charset="-128"/>
              </a:rPr>
              <a:t>	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1200" y="838200"/>
            <a:ext cx="2133600" cy="51297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447800" y="381000"/>
            <a:ext cx="5959475" cy="5492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The SEM </a:t>
            </a:r>
            <a:r>
              <a:rPr lang="en-US" dirty="0" smtClean="0"/>
              <a:t>can be used to produce </a:t>
            </a:r>
            <a:r>
              <a:rPr lang="en-US" dirty="0" smtClean="0">
                <a:solidFill>
                  <a:schemeClr val="accent2"/>
                </a:solidFill>
              </a:rPr>
              <a:t>confidence intervals  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21508" name="Picture 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752600"/>
            <a:ext cx="2616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Straight Connector 15"/>
          <p:cNvCxnSpPr/>
          <p:nvPr/>
        </p:nvCxnSpPr>
        <p:spPr>
          <a:xfrm rot="5400000">
            <a:off x="1485901" y="3314700"/>
            <a:ext cx="1295400" cy="3175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410200" y="3124200"/>
            <a:ext cx="304800" cy="1588"/>
          </a:xfrm>
          <a:prstGeom prst="line">
            <a:avLst/>
          </a:prstGeom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410200" y="2362200"/>
            <a:ext cx="304800" cy="1588"/>
          </a:xfrm>
          <a:prstGeom prst="line">
            <a:avLst/>
          </a:prstGeom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981200" y="2667000"/>
            <a:ext cx="304800" cy="1588"/>
          </a:xfrm>
          <a:prstGeom prst="line">
            <a:avLst/>
          </a:prstGeom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410200" y="5105400"/>
            <a:ext cx="304800" cy="1588"/>
          </a:xfrm>
          <a:prstGeom prst="line">
            <a:avLst/>
          </a:prstGeom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514" name="Picture 3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600" y="2209800"/>
            <a:ext cx="2616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3" name="Straight Connector 32"/>
          <p:cNvCxnSpPr/>
          <p:nvPr/>
        </p:nvCxnSpPr>
        <p:spPr>
          <a:xfrm>
            <a:off x="1981200" y="3962400"/>
            <a:ext cx="304800" cy="1588"/>
          </a:xfrm>
          <a:prstGeom prst="line">
            <a:avLst/>
          </a:prstGeom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486400" y="5105400"/>
            <a:ext cx="304800" cy="1588"/>
          </a:xfrm>
          <a:prstGeom prst="line">
            <a:avLst/>
          </a:prstGeom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486400" y="2438400"/>
            <a:ext cx="304800" cy="1588"/>
          </a:xfrm>
          <a:prstGeom prst="line">
            <a:avLst/>
          </a:prstGeom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>
            <a:off x="4306094" y="3771106"/>
            <a:ext cx="2667000" cy="1588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519" name="TextBox 39"/>
          <p:cNvSpPr txBox="1">
            <a:spLocks noChangeArrowheads="1"/>
          </p:cNvSpPr>
          <p:nvPr/>
        </p:nvSpPr>
        <p:spPr bwMode="auto">
          <a:xfrm>
            <a:off x="1143000" y="1371600"/>
            <a:ext cx="28194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200" b="1" i="1" dirty="0" smtClean="0">
                <a:solidFill>
                  <a:srgbClr val="000000"/>
                </a:solidFill>
              </a:rPr>
              <a:t>68% </a:t>
            </a:r>
            <a:r>
              <a:rPr lang="en-US" sz="2200" i="1" dirty="0" smtClean="0">
                <a:solidFill>
                  <a:srgbClr val="000000"/>
                </a:solidFill>
              </a:rPr>
              <a:t>confident </a:t>
            </a:r>
            <a:r>
              <a:rPr lang="en-US" sz="2200" i="1" dirty="0">
                <a:solidFill>
                  <a:srgbClr val="000000"/>
                </a:solidFill>
              </a:rPr>
              <a:t>the true mean </a:t>
            </a:r>
            <a:r>
              <a:rPr lang="en-US" sz="2200" i="1" dirty="0" smtClean="0">
                <a:solidFill>
                  <a:srgbClr val="000000"/>
                </a:solidFill>
              </a:rPr>
              <a:t>is between </a:t>
            </a:r>
            <a:r>
              <a:rPr lang="en-US" sz="2200" b="1" i="1" dirty="0" smtClean="0">
                <a:solidFill>
                  <a:srgbClr val="000000"/>
                </a:solidFill>
              </a:rPr>
              <a:t>+/- 1 SEM</a:t>
            </a:r>
            <a:r>
              <a:rPr lang="en-US" sz="2200" b="1" i="1" dirty="0">
                <a:solidFill>
                  <a:srgbClr val="000000"/>
                </a:solidFill>
              </a:rPr>
              <a:t>. </a:t>
            </a:r>
          </a:p>
          <a:p>
            <a:endParaRPr lang="en-US" sz="2200" dirty="0"/>
          </a:p>
        </p:txBody>
      </p:sp>
      <p:sp>
        <p:nvSpPr>
          <p:cNvPr id="21520" name="TextBox 40"/>
          <p:cNvSpPr txBox="1">
            <a:spLocks noChangeArrowheads="1"/>
          </p:cNvSpPr>
          <p:nvPr/>
        </p:nvSpPr>
        <p:spPr bwMode="auto">
          <a:xfrm>
            <a:off x="6172200" y="2743200"/>
            <a:ext cx="27432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200" b="1" i="1" dirty="0" smtClean="0">
                <a:solidFill>
                  <a:srgbClr val="000000"/>
                </a:solidFill>
                <a:latin typeface="Arial"/>
                <a:cs typeface="Arial"/>
              </a:rPr>
              <a:t>95% </a:t>
            </a:r>
            <a:r>
              <a:rPr lang="en-US" sz="2200" i="1" dirty="0" smtClean="0">
                <a:solidFill>
                  <a:srgbClr val="000000"/>
                </a:solidFill>
                <a:latin typeface="Arial"/>
                <a:cs typeface="Arial"/>
              </a:rPr>
              <a:t>confident the true mean is between </a:t>
            </a:r>
            <a:r>
              <a:rPr lang="en-US" sz="2200" b="1" i="1" dirty="0" smtClean="0">
                <a:solidFill>
                  <a:srgbClr val="000000"/>
                </a:solidFill>
                <a:latin typeface="Arial"/>
                <a:cs typeface="Arial"/>
              </a:rPr>
              <a:t>+/- 2 SEM</a:t>
            </a:r>
            <a:endParaRPr lang="en-US" sz="2200" i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66800" y="2590800"/>
            <a:ext cx="9202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+1 SEM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- 1 SEM</a:t>
            </a:r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5791200" y="2438400"/>
            <a:ext cx="977251" cy="2800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+ 2 SEM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- 2 SEM</a:t>
            </a:r>
            <a:endParaRPr lang="en-US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6858000" y="5181600"/>
            <a:ext cx="207883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Hint: these % confidence are the same as the % for +/- SD!</a:t>
            </a:r>
            <a:endParaRPr lang="en-US" sz="20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9" grpId="0"/>
      <p:bldP spid="21520" grpId="0"/>
      <p:bldP spid="19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2000"/>
            <a:ext cx="7521575" cy="549275"/>
          </a:xfrm>
        </p:spPr>
        <p:txBody>
          <a:bodyPr/>
          <a:lstStyle/>
          <a:p>
            <a:r>
              <a:rPr lang="en-US" dirty="0" err="1" smtClean="0"/>
              <a:t>CalCULATE</a:t>
            </a:r>
            <a:r>
              <a:rPr lang="en-US" dirty="0" smtClean="0"/>
              <a:t> SEM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828800"/>
            <a:ext cx="6604000" cy="27813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876800" y="2057400"/>
            <a:ext cx="4704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merican Typewriter"/>
                <a:cs typeface="American Typewriter"/>
              </a:rPr>
              <a:t>S</a:t>
            </a:r>
            <a:endParaRPr lang="en-US" sz="3600" dirty="0">
              <a:latin typeface="American Typewriter"/>
              <a:cs typeface="American Typewriter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48200" y="1828800"/>
            <a:ext cx="914400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953000" y="2209800"/>
            <a:ext cx="4704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merican Typewriter"/>
                <a:cs typeface="American Typewriter"/>
              </a:rPr>
              <a:t>S</a:t>
            </a:r>
            <a:endParaRPr lang="en-US" sz="3600" dirty="0">
              <a:latin typeface="American Typewriter"/>
              <a:cs typeface="American Typewriter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2362200"/>
            <a:ext cx="2699928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  <a:r>
              <a:rPr lang="en-US" dirty="0" smtClean="0"/>
              <a:t>tandard deviation</a:t>
            </a:r>
          </a:p>
          <a:p>
            <a:endParaRPr lang="en-US" dirty="0"/>
          </a:p>
          <a:p>
            <a:r>
              <a:rPr lang="en-US" dirty="0"/>
              <a:t>s</a:t>
            </a:r>
            <a:r>
              <a:rPr lang="en-US" dirty="0" smtClean="0"/>
              <a:t>ample size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Practice #1</a:t>
            </a:r>
            <a:endParaRPr lang="en-US" dirty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838200" y="990600"/>
            <a:ext cx="7521575" cy="5715000"/>
          </a:xfrm>
        </p:spPr>
        <p:txBody>
          <a:bodyPr/>
          <a:lstStyle/>
          <a:p>
            <a:r>
              <a:rPr lang="en-US" sz="2800" dirty="0" smtClean="0">
                <a:ea typeface="ＭＳ Ｐゴシック" pitchFamily="-111" charset="-128"/>
                <a:cs typeface="ＭＳ Ｐゴシック" pitchFamily="-111" charset="-128"/>
              </a:rPr>
              <a:t> </a:t>
            </a:r>
            <a:r>
              <a:rPr lang="en-US" sz="2800" dirty="0" smtClean="0">
                <a:ea typeface="ＭＳ Ｐゴシック" pitchFamily="-111" charset="-128"/>
                <a:cs typeface="ＭＳ Ｐゴシック" pitchFamily="-111" charset="-128"/>
              </a:rPr>
              <a:t>Blood </a:t>
            </a:r>
            <a:r>
              <a:rPr lang="en-US" sz="2800" dirty="0" smtClean="0">
                <a:ea typeface="ＭＳ Ｐゴシック" pitchFamily="-111" charset="-128"/>
                <a:cs typeface="ＭＳ Ｐゴシック" pitchFamily="-111" charset="-128"/>
              </a:rPr>
              <a:t>cholesterol levels were measured in </a:t>
            </a:r>
            <a:r>
              <a:rPr lang="en-US" sz="2800" dirty="0" smtClean="0">
                <a:ea typeface="ＭＳ Ｐゴシック" pitchFamily="-111" charset="-128"/>
                <a:cs typeface="ＭＳ Ｐゴシック" pitchFamily="-111" charset="-128"/>
              </a:rPr>
              <a:t>a population </a:t>
            </a:r>
            <a:r>
              <a:rPr lang="en-US" sz="2800" dirty="0" smtClean="0">
                <a:ea typeface="ＭＳ Ｐゴシック" pitchFamily="-111" charset="-128"/>
                <a:cs typeface="ＭＳ Ｐゴシック" pitchFamily="-111" charset="-128"/>
              </a:rPr>
              <a:t>sample of </a:t>
            </a:r>
            <a:r>
              <a:rPr lang="en-US" sz="2800" dirty="0" smtClean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  <a:t>1100 men. </a:t>
            </a:r>
          </a:p>
          <a:p>
            <a:endParaRPr lang="en-US" sz="2800" dirty="0" smtClean="0">
              <a:ea typeface="ＭＳ Ｐゴシック" pitchFamily="-111" charset="-128"/>
              <a:cs typeface="ＭＳ Ｐゴシック" pitchFamily="-111" charset="-128"/>
            </a:endParaRPr>
          </a:p>
          <a:p>
            <a:r>
              <a:rPr lang="en-US" sz="2800" dirty="0" smtClean="0">
                <a:ea typeface="ＭＳ Ｐゴシック" pitchFamily="-111" charset="-128"/>
                <a:cs typeface="ＭＳ Ｐゴシック" pitchFamily="-111" charset="-128"/>
              </a:rPr>
              <a:t>    The</a:t>
            </a:r>
            <a:r>
              <a:rPr lang="en-US" sz="2800" dirty="0" smtClean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  <a:t>mean </a:t>
            </a:r>
            <a:r>
              <a:rPr lang="en-US" sz="2800" dirty="0" smtClean="0">
                <a:ea typeface="ＭＳ Ｐゴシック" pitchFamily="-111" charset="-128"/>
                <a:cs typeface="ＭＳ Ｐゴシック" pitchFamily="-111" charset="-128"/>
              </a:rPr>
              <a:t>for the sample was </a:t>
            </a:r>
            <a:r>
              <a:rPr lang="en-US" sz="2800" dirty="0" smtClean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  <a:t>μ= 188 </a:t>
            </a:r>
            <a:r>
              <a:rPr lang="en-US" sz="2800" dirty="0" smtClean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  <a:t>mg/</a:t>
            </a:r>
            <a:r>
              <a:rPr lang="en-US" sz="2800" dirty="0" err="1" smtClean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  <a:t>dL</a:t>
            </a:r>
            <a:endParaRPr lang="en-US" sz="2800" dirty="0" smtClean="0">
              <a:solidFill>
                <a:srgbClr val="0000FF"/>
              </a:solidFill>
              <a:ea typeface="ＭＳ Ｐゴシック" pitchFamily="-111" charset="-128"/>
              <a:cs typeface="ＭＳ Ｐゴシック" pitchFamily="-111" charset="-128"/>
            </a:endParaRPr>
          </a:p>
          <a:p>
            <a:r>
              <a:rPr lang="en-US" sz="2800" dirty="0" smtClean="0">
                <a:ea typeface="ＭＳ Ｐゴシック" pitchFamily="-111" charset="-128"/>
                <a:cs typeface="ＭＳ Ｐゴシック" pitchFamily="-111" charset="-128"/>
              </a:rPr>
              <a:t>    with a </a:t>
            </a:r>
            <a:r>
              <a:rPr lang="en-US" sz="2800" dirty="0" smtClean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  <a:t>standard deviation </a:t>
            </a:r>
            <a:r>
              <a:rPr lang="en-US" sz="2800" dirty="0" err="1" smtClean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  <a:t>σ</a:t>
            </a:r>
            <a:r>
              <a:rPr lang="en-US" sz="2800" dirty="0" smtClean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  <a:t> = 24</a:t>
            </a:r>
            <a:r>
              <a:rPr lang="en-US" sz="2800" dirty="0" smtClean="0">
                <a:ea typeface="ＭＳ Ｐゴシック" pitchFamily="-111" charset="-128"/>
                <a:cs typeface="ＭＳ Ｐゴシック" pitchFamily="-111" charset="-128"/>
              </a:rPr>
              <a:t>. </a:t>
            </a:r>
            <a:endParaRPr lang="en-US" sz="2800" dirty="0" smtClean="0">
              <a:ea typeface="ＭＳ Ｐゴシック" pitchFamily="-111" charset="-128"/>
              <a:cs typeface="ＭＳ Ｐゴシック" pitchFamily="-111" charset="-128"/>
            </a:endParaRPr>
          </a:p>
          <a:p>
            <a:endParaRPr lang="en-US" sz="2800" dirty="0" smtClean="0">
              <a:ea typeface="ＭＳ Ｐゴシック" pitchFamily="-111" charset="-128"/>
              <a:cs typeface="ＭＳ Ｐゴシック" pitchFamily="-111" charset="-128"/>
            </a:endParaRPr>
          </a:p>
          <a:p>
            <a:r>
              <a:rPr lang="en-US" sz="2800" dirty="0" smtClean="0">
                <a:ea typeface="ＭＳ Ｐゴシック" pitchFamily="-111" charset="-128"/>
                <a:cs typeface="ＭＳ Ｐゴシック" pitchFamily="-111" charset="-128"/>
              </a:rPr>
              <a:t>•  </a:t>
            </a:r>
            <a:r>
              <a:rPr lang="en-US" sz="2800" dirty="0" smtClean="0">
                <a:ea typeface="ＭＳ Ｐゴシック" pitchFamily="-111" charset="-128"/>
                <a:cs typeface="ＭＳ Ｐゴシック" pitchFamily="-111" charset="-128"/>
              </a:rPr>
              <a:t>Solve for the SEM</a:t>
            </a:r>
          </a:p>
          <a:p>
            <a:r>
              <a:rPr lang="en-US" sz="2800" dirty="0" smtClean="0">
                <a:ea typeface="ＭＳ Ｐゴシック" pitchFamily="-111" charset="-128"/>
                <a:cs typeface="ＭＳ Ｐゴシック" pitchFamily="-111" charset="-128"/>
              </a:rPr>
              <a:t>• </a:t>
            </a:r>
            <a:r>
              <a:rPr lang="en-US" sz="2800" dirty="0" smtClean="0">
                <a:ea typeface="ＭＳ Ｐゴシック" pitchFamily="-111" charset="-128"/>
                <a:cs typeface="ＭＳ Ｐゴシック" pitchFamily="-111" charset="-128"/>
              </a:rPr>
              <a:t>Determine </a:t>
            </a:r>
            <a:r>
              <a:rPr lang="en-US" sz="2800" dirty="0" smtClean="0">
                <a:ea typeface="ＭＳ Ｐゴシック" pitchFamily="-111" charset="-128"/>
                <a:cs typeface="ＭＳ Ｐゴシック" pitchFamily="-111" charset="-128"/>
              </a:rPr>
              <a:t>the </a:t>
            </a:r>
            <a:r>
              <a:rPr lang="en-US" sz="2800" dirty="0" smtClean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  <a:t>min &amp; max of blood pressure values </a:t>
            </a:r>
            <a:r>
              <a:rPr lang="en-US" sz="2800" dirty="0" smtClean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  <a:t>that reflects a confidence interval of 95% (</a:t>
            </a:r>
            <a:r>
              <a:rPr lang="en-US" sz="2800" dirty="0" smtClean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  <a:t>+/- </a:t>
            </a:r>
            <a:r>
              <a:rPr lang="en-US" sz="2800" dirty="0" smtClean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  <a:t>2 </a:t>
            </a:r>
            <a:r>
              <a:rPr lang="en-US" sz="2800" dirty="0" smtClean="0">
                <a:solidFill>
                  <a:srgbClr val="0000FF"/>
                </a:solidFill>
                <a:ea typeface="ＭＳ Ｐゴシック" pitchFamily="-111" charset="-128"/>
                <a:cs typeface="ＭＳ Ｐゴシック" pitchFamily="-111" charset="-128"/>
              </a:rPr>
              <a:t>SD) </a:t>
            </a:r>
            <a:r>
              <a:rPr lang="en-US" sz="2800" dirty="0" smtClean="0">
                <a:ea typeface="ＭＳ Ｐゴシック" pitchFamily="-111" charset="-128"/>
                <a:cs typeface="ＭＳ Ｐゴシック" pitchFamily="-111" charset="-128"/>
              </a:rPr>
              <a:t>of the sample population</a:t>
            </a:r>
            <a:r>
              <a:rPr lang="en-US" sz="2800" dirty="0" smtClean="0">
                <a:ea typeface="ＭＳ Ｐゴシック" pitchFamily="-111" charset="-128"/>
                <a:cs typeface="ＭＳ Ｐゴシック" pitchFamily="-111" charset="-128"/>
              </a:rPr>
              <a:t>. </a:t>
            </a:r>
            <a:endParaRPr lang="en-US" sz="2800" dirty="0" smtClean="0">
              <a:ea typeface="ＭＳ Ｐゴシック" pitchFamily="-111" charset="-128"/>
              <a:cs typeface="ＭＳ Ｐゴシック" pitchFamily="-111" charset="-128"/>
            </a:endParaRPr>
          </a:p>
          <a:p>
            <a:r>
              <a:rPr lang="en-US" sz="2400" dirty="0" smtClean="0">
                <a:ea typeface="ＭＳ Ｐゴシック" pitchFamily="-111" charset="-128"/>
                <a:cs typeface="ＭＳ Ｐゴシック" pitchFamily="-111" charset="-128"/>
              </a:rPr>
              <a:t> </a:t>
            </a:r>
          </a:p>
          <a:p>
            <a:endParaRPr lang="en-US" dirty="0" smtClean="0"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2"/>
          <p:cNvSpPr txBox="1">
            <a:spLocks noChangeArrowheads="1"/>
          </p:cNvSpPr>
          <p:nvPr/>
        </p:nvSpPr>
        <p:spPr bwMode="auto">
          <a:xfrm>
            <a:off x="609600" y="990600"/>
            <a:ext cx="8153400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dirty="0" smtClean="0"/>
              <a:t>A </a:t>
            </a:r>
            <a:r>
              <a:rPr lang="en-US" sz="2800" dirty="0"/>
              <a:t>similar study was performed on a sample of </a:t>
            </a:r>
            <a:r>
              <a:rPr lang="en-US" sz="2800" dirty="0">
                <a:solidFill>
                  <a:srgbClr val="0000FF"/>
                </a:solidFill>
              </a:rPr>
              <a:t>87 women.</a:t>
            </a:r>
          </a:p>
          <a:p>
            <a:endParaRPr lang="en-US" sz="2800" dirty="0"/>
          </a:p>
          <a:p>
            <a:r>
              <a:rPr lang="en-US" sz="2800" dirty="0"/>
              <a:t>    The </a:t>
            </a:r>
            <a:r>
              <a:rPr lang="en-US" sz="2800" dirty="0">
                <a:solidFill>
                  <a:srgbClr val="0000FF"/>
                </a:solidFill>
              </a:rPr>
              <a:t>mean</a:t>
            </a:r>
            <a:r>
              <a:rPr lang="en-US" sz="2800" dirty="0"/>
              <a:t> for that sample was </a:t>
            </a:r>
            <a:r>
              <a:rPr lang="en-US" sz="2800" dirty="0">
                <a:solidFill>
                  <a:srgbClr val="0000FF"/>
                </a:solidFill>
              </a:rPr>
              <a:t>μ= 201 </a:t>
            </a:r>
            <a:r>
              <a:rPr lang="en-US" sz="2800" dirty="0" smtClean="0">
                <a:solidFill>
                  <a:srgbClr val="0000FF"/>
                </a:solidFill>
              </a:rPr>
              <a:t>mg/</a:t>
            </a:r>
            <a:r>
              <a:rPr lang="en-US" sz="2800" dirty="0" err="1" smtClean="0">
                <a:solidFill>
                  <a:srgbClr val="0000FF"/>
                </a:solidFill>
              </a:rPr>
              <a:t>dL</a:t>
            </a:r>
            <a:endParaRPr lang="en-US" sz="2800" dirty="0">
              <a:solidFill>
                <a:srgbClr val="0000FF"/>
              </a:solidFill>
            </a:endParaRPr>
          </a:p>
          <a:p>
            <a:r>
              <a:rPr lang="en-US" sz="2800" dirty="0"/>
              <a:t>    with a </a:t>
            </a:r>
            <a:r>
              <a:rPr lang="en-US" sz="2800" dirty="0">
                <a:solidFill>
                  <a:srgbClr val="0000FF"/>
                </a:solidFill>
              </a:rPr>
              <a:t>standard deviation </a:t>
            </a:r>
            <a:r>
              <a:rPr lang="en-US" sz="2800" dirty="0" err="1">
                <a:solidFill>
                  <a:srgbClr val="0000FF"/>
                </a:solidFill>
              </a:rPr>
              <a:t>σ</a:t>
            </a:r>
            <a:r>
              <a:rPr lang="en-US" sz="2800" dirty="0">
                <a:solidFill>
                  <a:srgbClr val="0000FF"/>
                </a:solidFill>
              </a:rPr>
              <a:t> = 17.</a:t>
            </a:r>
          </a:p>
          <a:p>
            <a:r>
              <a:rPr lang="en-US" sz="2800" dirty="0"/>
              <a:t> </a:t>
            </a:r>
          </a:p>
          <a:p>
            <a:r>
              <a:rPr lang="en-US" sz="2800" dirty="0"/>
              <a:t>•  Which sample </a:t>
            </a:r>
            <a:r>
              <a:rPr lang="en-US" sz="2800" dirty="0">
                <a:solidFill>
                  <a:srgbClr val="0000FF"/>
                </a:solidFill>
              </a:rPr>
              <a:t>mean</a:t>
            </a:r>
            <a:r>
              <a:rPr lang="en-US" sz="2800" dirty="0"/>
              <a:t> – men or women -  has the </a:t>
            </a:r>
            <a:r>
              <a:rPr lang="en-US" sz="2800" dirty="0">
                <a:solidFill>
                  <a:srgbClr val="0000FF"/>
                </a:solidFill>
              </a:rPr>
              <a:t>greatest likelihood of error</a:t>
            </a:r>
            <a:r>
              <a:rPr lang="en-US" sz="2800" dirty="0"/>
              <a:t>? </a:t>
            </a:r>
            <a:r>
              <a:rPr lang="en-US" sz="2800" dirty="0" smtClean="0">
                <a:solidFill>
                  <a:srgbClr val="0000FF"/>
                </a:solidFill>
              </a:rPr>
              <a:t>Justify</a:t>
            </a:r>
            <a:r>
              <a:rPr lang="en-US" sz="2800" dirty="0" smtClean="0"/>
              <a:t>.  </a:t>
            </a:r>
            <a:endParaRPr lang="en-US" sz="2800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419600" y="5334000"/>
            <a:ext cx="3529031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(men’s data: </a:t>
            </a:r>
            <a:r>
              <a:rPr lang="en-US" dirty="0" err="1" smtClean="0"/>
              <a:t>n</a:t>
            </a:r>
            <a:r>
              <a:rPr lang="en-US" dirty="0" smtClean="0"/>
              <a:t>= 1100</a:t>
            </a:r>
          </a:p>
          <a:p>
            <a:r>
              <a:rPr lang="en-US" dirty="0" smtClean="0"/>
              <a:t>                     mean =188</a:t>
            </a:r>
          </a:p>
          <a:p>
            <a:r>
              <a:rPr lang="en-US" dirty="0" smtClean="0"/>
              <a:t>                     SEM = 24) 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5492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Practice #2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2882</TotalTime>
  <Words>872</Words>
  <Application>Microsoft Macintosh PowerPoint</Application>
  <PresentationFormat>On-screen Show (4:3)</PresentationFormat>
  <Paragraphs>134</Paragraphs>
  <Slides>11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Angles</vt:lpstr>
      <vt:lpstr>Standard Error of the Mean</vt:lpstr>
      <vt:lpstr>PowerPoint Presentation</vt:lpstr>
      <vt:lpstr>PowerPoint Presentation</vt:lpstr>
      <vt:lpstr>PowerPoint Presentation</vt:lpstr>
      <vt:lpstr>PowerPoint Presentation</vt:lpstr>
      <vt:lpstr>The SEM can be used to produce confidence intervals  </vt:lpstr>
      <vt:lpstr>CalCULATE SEM</vt:lpstr>
      <vt:lpstr>Practice #1</vt:lpstr>
      <vt:lpstr>Practice #2</vt:lpstr>
      <vt:lpstr>Same or different? </vt:lpstr>
      <vt:lpstr>PowerPoint Presentation</vt:lpstr>
    </vt:vector>
  </TitlesOfParts>
  <Company>Jonathan Osler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Deviation</dc:title>
  <dc:creator>Jonathan Osler</dc:creator>
  <cp:lastModifiedBy>Marybeth Fenton</cp:lastModifiedBy>
  <cp:revision>210</cp:revision>
  <dcterms:created xsi:type="dcterms:W3CDTF">2016-08-26T17:53:02Z</dcterms:created>
  <dcterms:modified xsi:type="dcterms:W3CDTF">2018-08-30T23:21:49Z</dcterms:modified>
</cp:coreProperties>
</file>