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60" r:id="rId2"/>
    <p:sldId id="263" r:id="rId3"/>
    <p:sldId id="293" r:id="rId4"/>
    <p:sldId id="303" r:id="rId5"/>
    <p:sldId id="316" r:id="rId6"/>
    <p:sldId id="304" r:id="rId7"/>
    <p:sldId id="274" r:id="rId8"/>
    <p:sldId id="281" r:id="rId9"/>
    <p:sldId id="288" r:id="rId10"/>
    <p:sldId id="284" r:id="rId11"/>
    <p:sldId id="289" r:id="rId12"/>
    <p:sldId id="290" r:id="rId13"/>
    <p:sldId id="285" r:id="rId14"/>
    <p:sldId id="286"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4" charset="-52"/>
        <a:ea typeface="ヒラギノ角ゴ Pro W3" pitchFamily="4" charset="-128"/>
        <a:cs typeface="ヒラギノ角ゴ Pro W3" pitchFamily="4" charset="-128"/>
      </a:defRPr>
    </a:lvl1pPr>
    <a:lvl2pPr marL="457200" algn="l" rtl="0" eaLnBrk="0" fontAlgn="base" hangingPunct="0">
      <a:spcBef>
        <a:spcPct val="0"/>
      </a:spcBef>
      <a:spcAft>
        <a:spcPct val="0"/>
      </a:spcAft>
      <a:defRPr sz="2400" kern="1200">
        <a:solidFill>
          <a:schemeClr val="tx1"/>
        </a:solidFill>
        <a:latin typeface="Arial" pitchFamily="4" charset="-52"/>
        <a:ea typeface="ヒラギノ角ゴ Pro W3" pitchFamily="4" charset="-128"/>
        <a:cs typeface="ヒラギノ角ゴ Pro W3" pitchFamily="4" charset="-128"/>
      </a:defRPr>
    </a:lvl2pPr>
    <a:lvl3pPr marL="914400" algn="l" rtl="0" eaLnBrk="0" fontAlgn="base" hangingPunct="0">
      <a:spcBef>
        <a:spcPct val="0"/>
      </a:spcBef>
      <a:spcAft>
        <a:spcPct val="0"/>
      </a:spcAft>
      <a:defRPr sz="2400" kern="1200">
        <a:solidFill>
          <a:schemeClr val="tx1"/>
        </a:solidFill>
        <a:latin typeface="Arial" pitchFamily="4" charset="-52"/>
        <a:ea typeface="ヒラギノ角ゴ Pro W3" pitchFamily="4" charset="-128"/>
        <a:cs typeface="ヒラギノ角ゴ Pro W3" pitchFamily="4" charset="-128"/>
      </a:defRPr>
    </a:lvl3pPr>
    <a:lvl4pPr marL="1371600" algn="l" rtl="0" eaLnBrk="0" fontAlgn="base" hangingPunct="0">
      <a:spcBef>
        <a:spcPct val="0"/>
      </a:spcBef>
      <a:spcAft>
        <a:spcPct val="0"/>
      </a:spcAft>
      <a:defRPr sz="2400" kern="1200">
        <a:solidFill>
          <a:schemeClr val="tx1"/>
        </a:solidFill>
        <a:latin typeface="Arial" pitchFamily="4" charset="-52"/>
        <a:ea typeface="ヒラギノ角ゴ Pro W3" pitchFamily="4" charset="-128"/>
        <a:cs typeface="ヒラギノ角ゴ Pro W3" pitchFamily="4" charset="-128"/>
      </a:defRPr>
    </a:lvl4pPr>
    <a:lvl5pPr marL="1828800" algn="l" rtl="0" eaLnBrk="0" fontAlgn="base" hangingPunct="0">
      <a:spcBef>
        <a:spcPct val="0"/>
      </a:spcBef>
      <a:spcAft>
        <a:spcPct val="0"/>
      </a:spcAft>
      <a:defRPr sz="2400" kern="1200">
        <a:solidFill>
          <a:schemeClr val="tx1"/>
        </a:solidFill>
        <a:latin typeface="Arial" pitchFamily="4" charset="-52"/>
        <a:ea typeface="ヒラギノ角ゴ Pro W3" pitchFamily="4" charset="-128"/>
        <a:cs typeface="ヒラギノ角ゴ Pro W3" pitchFamily="4" charset="-128"/>
      </a:defRPr>
    </a:lvl5pPr>
    <a:lvl6pPr marL="2286000" algn="l" defTabSz="457200" rtl="0" eaLnBrk="1" latinLnBrk="0" hangingPunct="1">
      <a:defRPr sz="2400" kern="1200">
        <a:solidFill>
          <a:schemeClr val="tx1"/>
        </a:solidFill>
        <a:latin typeface="Arial" pitchFamily="4" charset="-52"/>
        <a:ea typeface="ヒラギノ角ゴ Pro W3" pitchFamily="4" charset="-128"/>
        <a:cs typeface="ヒラギノ角ゴ Pro W3" pitchFamily="4" charset="-128"/>
      </a:defRPr>
    </a:lvl6pPr>
    <a:lvl7pPr marL="2743200" algn="l" defTabSz="457200" rtl="0" eaLnBrk="1" latinLnBrk="0" hangingPunct="1">
      <a:defRPr sz="2400" kern="1200">
        <a:solidFill>
          <a:schemeClr val="tx1"/>
        </a:solidFill>
        <a:latin typeface="Arial" pitchFamily="4" charset="-52"/>
        <a:ea typeface="ヒラギノ角ゴ Pro W3" pitchFamily="4" charset="-128"/>
        <a:cs typeface="ヒラギノ角ゴ Pro W3" pitchFamily="4" charset="-128"/>
      </a:defRPr>
    </a:lvl7pPr>
    <a:lvl8pPr marL="3200400" algn="l" defTabSz="457200" rtl="0" eaLnBrk="1" latinLnBrk="0" hangingPunct="1">
      <a:defRPr sz="2400" kern="1200">
        <a:solidFill>
          <a:schemeClr val="tx1"/>
        </a:solidFill>
        <a:latin typeface="Arial" pitchFamily="4" charset="-52"/>
        <a:ea typeface="ヒラギノ角ゴ Pro W3" pitchFamily="4" charset="-128"/>
        <a:cs typeface="ヒラギノ角ゴ Pro W3" pitchFamily="4" charset="-128"/>
      </a:defRPr>
    </a:lvl8pPr>
    <a:lvl9pPr marL="3657600" algn="l" defTabSz="457200" rtl="0" eaLnBrk="1" latinLnBrk="0" hangingPunct="1">
      <a:defRPr sz="2400" kern="1200">
        <a:solidFill>
          <a:schemeClr val="tx1"/>
        </a:solidFill>
        <a:latin typeface="Arial" pitchFamily="4" charset="-52"/>
        <a:ea typeface="ヒラギノ角ゴ Pro W3" pitchFamily="4" charset="-128"/>
        <a:cs typeface="ヒラギノ角ゴ Pro W3" pitchFamily="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FF1C"/>
    <a:srgbClr val="4BF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09" autoAdjust="0"/>
  </p:normalViewPr>
  <p:slideViewPr>
    <p:cSldViewPr>
      <p:cViewPr varScale="1">
        <p:scale>
          <a:sx n="137" d="100"/>
          <a:sy n="137" d="100"/>
        </p:scale>
        <p:origin x="-39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65" charset="0"/>
                <a:ea typeface="ヒラギノ角ゴ Pro W3" pitchFamily="-65" charset="-128"/>
                <a:cs typeface="ヒラギノ角ゴ Pro W3" pitchFamily="-65" charset="-128"/>
              </a:defRPr>
            </a:lvl1pPr>
          </a:lstStyle>
          <a:p>
            <a:pPr>
              <a:defRPr/>
            </a:pPr>
            <a:fld id="{1EB8D08A-CB29-534C-986B-AD245FC2E078}" type="datetime1">
              <a:rPr lang="en-US"/>
              <a:pPr>
                <a:defRPr/>
              </a:pPr>
              <a:t>11/8/17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65" charset="0"/>
                <a:ea typeface="ヒラギノ角ゴ Pro W3" pitchFamily="-65" charset="-128"/>
                <a:cs typeface="ヒラギノ角ゴ Pro W3" pitchFamily="-65" charset="-128"/>
              </a:defRPr>
            </a:lvl1pPr>
          </a:lstStyle>
          <a:p>
            <a:pPr>
              <a:defRPr/>
            </a:pPr>
            <a:fld id="{3CE7467A-9876-CF44-87C9-A6C8017F5901}" type="slidenum">
              <a:rPr lang="en-US"/>
              <a:pPr>
                <a:defRPr/>
              </a:pPr>
              <a:t>‹#›</a:t>
            </a:fld>
            <a:endParaRPr lang="en-US"/>
          </a:p>
        </p:txBody>
      </p:sp>
    </p:spTree>
    <p:extLst>
      <p:ext uri="{BB962C8B-B14F-4D97-AF65-F5344CB8AC3E}">
        <p14:creationId xmlns:p14="http://schemas.microsoft.com/office/powerpoint/2010/main" val="18354499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www.pbs.org/wgbh/evolution/library/glossary/glossary.html%23knowlton_nanc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nchantedlearning.com/subjects/dinosaurs/extinction/" TargetMode="External"/><Relationship Id="rId4" Type="http://schemas.openxmlformats.org/officeDocument/2006/relationships/hyperlink" Target="http://www.enchantedlearning.com/subjects/dinosaurs/mesozoic/Triassic.html" TargetMode="External"/><Relationship Id="rId5" Type="http://schemas.openxmlformats.org/officeDocument/2006/relationships/hyperlink" Target="http://www.ucmp.berkeley.edu/synapsids/synapsida.html" TargetMode="External"/><Relationship Id="rId6" Type="http://schemas.openxmlformats.org/officeDocument/2006/relationships/hyperlink" Target="http://www.enchantedlearning.com/subjects/dinosaurs/glossary/K-T.shtml" TargetMode="External"/><Relationship Id="rId7" Type="http://schemas.openxmlformats.org/officeDocument/2006/relationships/hyperlink" Target="http://www.enchantedlearning.com/subjects/dinosaurs/dinos/Pterosaur.shtml" TargetMode="External"/><Relationship Id="rId8" Type="http://schemas.openxmlformats.org/officeDocument/2006/relationships/hyperlink" Target="http://www.enchantedlearning.com/subjects/dinosaurs/dinos/Plesiosaur.shtml" TargetMode="External"/><Relationship Id="rId9" Type="http://schemas.openxmlformats.org/officeDocument/2006/relationships/hyperlink" Target="http://www.geology.wisc.edu/~museum/mosasaur.html" TargetMode="External"/><Relationship Id="rId10" Type="http://schemas.openxmlformats.org/officeDocument/2006/relationships/hyperlink" Target="http://www.amnh.org/Exhibition/Expedition/Treasures/Ammonites/ammonite.html"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E7467A-9876-CF44-87C9-A6C8017F5901}" type="slidenum">
              <a:rPr lang="en-US" smtClean="0"/>
              <a:pPr>
                <a:defRPr/>
              </a:pPr>
              <a:t>4</a:t>
            </a:fld>
            <a:endParaRPr lang="en-US"/>
          </a:p>
        </p:txBody>
      </p:sp>
    </p:spTree>
    <p:extLst>
      <p:ext uri="{BB962C8B-B14F-4D97-AF65-F5344CB8AC3E}">
        <p14:creationId xmlns:p14="http://schemas.microsoft.com/office/powerpoint/2010/main" val="270674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53"/>
                </a:solidFill>
                <a:latin typeface="Verdana"/>
              </a:rPr>
              <a:t>An example of </a:t>
            </a:r>
            <a:r>
              <a:rPr lang="en-US" sz="1200" dirty="0" err="1" smtClean="0">
                <a:solidFill>
                  <a:srgbClr val="000053"/>
                </a:solidFill>
                <a:latin typeface="Verdana"/>
              </a:rPr>
              <a:t>vicariance</a:t>
            </a:r>
            <a:r>
              <a:rPr lang="en-US" sz="1200" dirty="0" smtClean="0">
                <a:solidFill>
                  <a:srgbClr val="000053"/>
                </a:solidFill>
                <a:latin typeface="Verdana"/>
              </a:rPr>
              <a:t> is the separation of marine creatures on either side of Central America when the Isthmus of Panama closed about 3 million years ago, creating a land bridge between North and South America. </a:t>
            </a:r>
            <a:r>
              <a:rPr lang="en-US" sz="1200" u="sng" dirty="0" smtClean="0">
                <a:solidFill>
                  <a:srgbClr val="118987"/>
                </a:solidFill>
                <a:latin typeface="Verdana"/>
                <a:hlinkClick r:id="rId3"/>
              </a:rPr>
              <a:t>Nancy Knowlton</a:t>
            </a:r>
            <a:r>
              <a:rPr lang="en-US" sz="1200" u="sng" dirty="0" smtClean="0">
                <a:solidFill>
                  <a:srgbClr val="000053"/>
                </a:solidFill>
                <a:latin typeface="Verdana"/>
                <a:hlinkClick r:id="rId3"/>
              </a:rPr>
              <a:t> of the Smithsonian Tropical Research Institute in Panama has been studying this geological event and its effects on populations of snapping shrimp. She and her colleagues found that shrimp on one side of the isthmus appeared almost identical to those on the other side -- having once been members of the same population. </a:t>
            </a:r>
          </a:p>
          <a:p>
            <a:endParaRPr lang="en-US" sz="1200" dirty="0" smtClean="0">
              <a:solidFill>
                <a:srgbClr val="000053"/>
              </a:solidFill>
              <a:latin typeface="Verdana"/>
            </a:endParaRPr>
          </a:p>
          <a:p>
            <a:r>
              <a:rPr lang="en-US" sz="1200" dirty="0" smtClean="0">
                <a:solidFill>
                  <a:srgbClr val="000053"/>
                </a:solidFill>
                <a:latin typeface="Verdana"/>
              </a:rPr>
              <a:t>But when she put males and females from different sides of the isthmus together, they snapped aggressively instead of courting. They had become separate species, just as the theory would predict.</a:t>
            </a:r>
            <a:endParaRPr lang="en-US" dirty="0"/>
          </a:p>
        </p:txBody>
      </p:sp>
      <p:sp>
        <p:nvSpPr>
          <p:cNvPr id="4" name="Slide Number Placeholder 3"/>
          <p:cNvSpPr>
            <a:spLocks noGrp="1"/>
          </p:cNvSpPr>
          <p:nvPr>
            <p:ph type="sldNum" sz="quarter" idx="10"/>
          </p:nvPr>
        </p:nvSpPr>
        <p:spPr/>
        <p:txBody>
          <a:bodyPr/>
          <a:lstStyle/>
          <a:p>
            <a:pPr>
              <a:defRPr/>
            </a:pPr>
            <a:fld id="{3CE7467A-9876-CF44-87C9-A6C8017F5901}" type="slidenum">
              <a:rPr lang="en-US" smtClean="0"/>
              <a:pPr>
                <a:defRPr/>
              </a:pPr>
              <a:t>5</a:t>
            </a:fld>
            <a:endParaRPr lang="en-US"/>
          </a:p>
        </p:txBody>
      </p:sp>
    </p:spTree>
    <p:extLst>
      <p:ext uri="{BB962C8B-B14F-4D97-AF65-F5344CB8AC3E}">
        <p14:creationId xmlns:p14="http://schemas.microsoft.com/office/powerpoint/2010/main" val="270674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prstClr val="black"/>
                </a:solidFill>
                <a:latin typeface="Verdana"/>
              </a:rPr>
              <a:t>two species of </a:t>
            </a:r>
            <a:r>
              <a:rPr lang="en-US" sz="1200" b="1" i="1" dirty="0" err="1" smtClean="0">
                <a:solidFill>
                  <a:prstClr val="black"/>
                </a:solidFill>
                <a:latin typeface="Verdana"/>
              </a:rPr>
              <a:t>Howea</a:t>
            </a:r>
            <a:r>
              <a:rPr lang="en-US" sz="1200" b="1" i="0" dirty="0" smtClean="0">
                <a:solidFill>
                  <a:prstClr val="black"/>
                </a:solidFill>
                <a:latin typeface="Verdana"/>
              </a:rPr>
              <a:t>, endemic to the remote Lord Howe Island, are sister taxa and diverged from each other well after the island was formed 6.9 million years ago</a:t>
            </a:r>
            <a:r>
              <a:rPr lang="en-US" sz="1100" b="1" i="0" baseline="30000" dirty="0" smtClean="0">
                <a:solidFill>
                  <a:prstClr val="black"/>
                </a:solidFill>
                <a:latin typeface="Verdana"/>
              </a:rPr>
              <a:t>3</a:t>
            </a:r>
            <a:r>
              <a:rPr lang="en-US" sz="1200" b="1" i="0" baseline="0" dirty="0" smtClean="0">
                <a:solidFill>
                  <a:prstClr val="black"/>
                </a:solidFill>
                <a:latin typeface="Verdana"/>
              </a:rPr>
              <a:t>.</a:t>
            </a:r>
            <a:endParaRPr lang="en-US" dirty="0"/>
          </a:p>
        </p:txBody>
      </p:sp>
      <p:sp>
        <p:nvSpPr>
          <p:cNvPr id="4" name="Slide Number Placeholder 3"/>
          <p:cNvSpPr>
            <a:spLocks noGrp="1"/>
          </p:cNvSpPr>
          <p:nvPr>
            <p:ph type="sldNum" sz="quarter" idx="10"/>
          </p:nvPr>
        </p:nvSpPr>
        <p:spPr/>
        <p:txBody>
          <a:bodyPr/>
          <a:lstStyle/>
          <a:p>
            <a:pPr>
              <a:defRPr/>
            </a:pPr>
            <a:fld id="{3CE7467A-9876-CF44-87C9-A6C8017F5901}" type="slidenum">
              <a:rPr lang="en-US" smtClean="0"/>
              <a:pPr>
                <a:defRPr/>
              </a:pPr>
              <a:t>6</a:t>
            </a:fld>
            <a:endParaRPr lang="en-US"/>
          </a:p>
        </p:txBody>
      </p:sp>
    </p:spTree>
    <p:extLst>
      <p:ext uri="{BB962C8B-B14F-4D97-AF65-F5344CB8AC3E}">
        <p14:creationId xmlns:p14="http://schemas.microsoft.com/office/powerpoint/2010/main" val="95767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ring</a:t>
            </a:r>
            <a:r>
              <a:rPr lang="en-US" baseline="0" dirty="0" smtClean="0"/>
              <a:t> species</a:t>
            </a:r>
            <a:endParaRPr lang="en-US" dirty="0"/>
          </a:p>
        </p:txBody>
      </p:sp>
      <p:sp>
        <p:nvSpPr>
          <p:cNvPr id="4" name="Slide Number Placeholder 3"/>
          <p:cNvSpPr>
            <a:spLocks noGrp="1"/>
          </p:cNvSpPr>
          <p:nvPr>
            <p:ph type="sldNum" sz="quarter" idx="10"/>
          </p:nvPr>
        </p:nvSpPr>
        <p:spPr/>
        <p:txBody>
          <a:bodyPr/>
          <a:lstStyle/>
          <a:p>
            <a:pPr>
              <a:defRPr/>
            </a:pPr>
            <a:fld id="{3CE7467A-9876-CF44-87C9-A6C8017F5901}" type="slidenum">
              <a:rPr lang="en-US" smtClean="0"/>
              <a:pPr>
                <a:defRPr/>
              </a:pPr>
              <a:t>8</a:t>
            </a:fld>
            <a:endParaRPr lang="en-US"/>
          </a:p>
        </p:txBody>
      </p:sp>
    </p:spTree>
    <p:extLst>
      <p:ext uri="{BB962C8B-B14F-4D97-AF65-F5344CB8AC3E}">
        <p14:creationId xmlns:p14="http://schemas.microsoft.com/office/powerpoint/2010/main" val="164277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pitchFamily="4" charset="-128"/>
                <a:cs typeface="ＭＳ Ｐゴシック" pitchFamily="4" charset="-128"/>
              </a:rPr>
              <a:t>Mostly marine forms</a:t>
            </a:r>
          </a:p>
          <a:p>
            <a:endParaRPr lang="en-US">
              <a:ea typeface="ＭＳ Ｐゴシック" pitchFamily="4" charset="-128"/>
              <a:cs typeface="ＭＳ Ｐゴシック" pitchFamily="4" charset="-128"/>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3335453C-26C8-8F41-B3A0-7E0B2E41C0A6}" type="slidenum">
              <a:rPr lang="en-US">
                <a:latin typeface="Arial" pitchFamily="4" charset="-52"/>
                <a:ea typeface="ヒラギノ角ゴ Pro W3" pitchFamily="4" charset="-128"/>
                <a:cs typeface="ヒラギノ角ゴ Pro W3" pitchFamily="4" charset="-128"/>
              </a:rPr>
              <a:pPr/>
              <a:t>12</a:t>
            </a:fld>
            <a:endParaRPr lang="en-US">
              <a:latin typeface="Arial" pitchFamily="4" charset="-52"/>
              <a:ea typeface="ヒラギノ角ゴ Pro W3" pitchFamily="4" charset="-128"/>
              <a:cs typeface="ヒラギノ角ゴ Pro W3" pitchFamily="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4" charset="-128"/>
                <a:cs typeface="ＭＳ Ｐゴシック" pitchFamily="4" charset="-128"/>
              </a:rPr>
              <a:t>The </a:t>
            </a:r>
            <a:r>
              <a:rPr lang="en-US">
                <a:ea typeface="ＭＳ Ｐゴシック" pitchFamily="4" charset="-128"/>
                <a:cs typeface="ＭＳ Ｐゴシック" pitchFamily="4" charset="-128"/>
                <a:hlinkClick r:id="rId3"/>
              </a:rPr>
              <a:t>five largest mass extinctions</a:t>
            </a:r>
            <a:r>
              <a:rPr lang="en-US">
                <a:ea typeface="ＭＳ Ｐゴシック" pitchFamily="4" charset="-128"/>
                <a:cs typeface="ＭＳ Ｐゴシック" pitchFamily="4" charset="-128"/>
              </a:rPr>
              <a:t> in Earth's history occurred during: The late Ordovician period (about 438 million years ago) - 100 families extinct - more than half of the bryozoan and brachiopod species extinct. </a:t>
            </a:r>
          </a:p>
          <a:p>
            <a:pPr eaLnBrk="1" hangingPunct="1">
              <a:spcBef>
                <a:spcPct val="0"/>
              </a:spcBef>
            </a:pPr>
            <a:r>
              <a:rPr lang="en-US">
                <a:ea typeface="ＭＳ Ｐゴシック" pitchFamily="4" charset="-128"/>
                <a:cs typeface="ＭＳ Ｐゴシック" pitchFamily="4" charset="-128"/>
              </a:rPr>
              <a:t>The late Devonian (about 360 mya) - 30% of animal families extinct. </a:t>
            </a:r>
          </a:p>
          <a:p>
            <a:pPr eaLnBrk="1" hangingPunct="1">
              <a:spcBef>
                <a:spcPct val="0"/>
              </a:spcBef>
            </a:pPr>
            <a:r>
              <a:rPr lang="en-US">
                <a:ea typeface="ＭＳ Ｐゴシック" pitchFamily="4" charset="-128"/>
                <a:cs typeface="ＭＳ Ｐゴシック" pitchFamily="4" charset="-128"/>
              </a:rPr>
              <a:t>At the end of the Permian period (about 245 mya) - Trilobites go extinct. 50% of all animal families, 95% of all marine species, and many trees die out. </a:t>
            </a:r>
          </a:p>
          <a:p>
            <a:pPr eaLnBrk="1" hangingPunct="1">
              <a:spcBef>
                <a:spcPct val="0"/>
              </a:spcBef>
            </a:pPr>
            <a:r>
              <a:rPr lang="en-US">
                <a:ea typeface="ＭＳ Ｐゴシック" pitchFamily="4" charset="-128"/>
                <a:cs typeface="ＭＳ Ｐゴシック" pitchFamily="4" charset="-128"/>
              </a:rPr>
              <a:t>The late </a:t>
            </a:r>
            <a:r>
              <a:rPr lang="en-US">
                <a:ea typeface="ＭＳ Ｐゴシック" pitchFamily="4" charset="-128"/>
                <a:cs typeface="ＭＳ Ｐゴシック" pitchFamily="4" charset="-128"/>
                <a:hlinkClick r:id="rId4"/>
              </a:rPr>
              <a:t>Triassic</a:t>
            </a:r>
            <a:r>
              <a:rPr lang="en-US">
                <a:ea typeface="ＭＳ Ｐゴシック" pitchFamily="4" charset="-128"/>
                <a:cs typeface="ＭＳ Ｐゴシック" pitchFamily="4" charset="-128"/>
              </a:rPr>
              <a:t> (208 mya) - 35% of all animal families die out. Most early dinosaur families went extinct, and most </a:t>
            </a:r>
            <a:r>
              <a:rPr lang="en-US">
                <a:ea typeface="ＭＳ Ｐゴシック" pitchFamily="4" charset="-128"/>
                <a:cs typeface="ＭＳ Ｐゴシック" pitchFamily="4" charset="-128"/>
                <a:hlinkClick r:id="rId5"/>
              </a:rPr>
              <a:t>synapsids</a:t>
            </a:r>
            <a:r>
              <a:rPr lang="en-US">
                <a:ea typeface="ＭＳ Ｐゴシック" pitchFamily="4" charset="-128"/>
                <a:cs typeface="ＭＳ Ｐゴシック" pitchFamily="4" charset="-128"/>
              </a:rPr>
              <a:t> died out (except for the mammals). </a:t>
            </a:r>
          </a:p>
          <a:p>
            <a:pPr eaLnBrk="1" hangingPunct="1">
              <a:spcBef>
                <a:spcPct val="0"/>
              </a:spcBef>
            </a:pPr>
            <a:r>
              <a:rPr lang="en-US">
                <a:ea typeface="ＭＳ Ｐゴシック" pitchFamily="4" charset="-128"/>
                <a:cs typeface="ＭＳ Ｐゴシック" pitchFamily="4" charset="-128"/>
              </a:rPr>
              <a:t>At the </a:t>
            </a:r>
            <a:r>
              <a:rPr lang="en-US">
                <a:ea typeface="ＭＳ Ｐゴシック" pitchFamily="4" charset="-128"/>
                <a:cs typeface="ＭＳ Ｐゴシック" pitchFamily="4" charset="-128"/>
                <a:hlinkClick r:id="rId6"/>
              </a:rPr>
              <a:t>Cretaceous-Tertiary (K-T)</a:t>
            </a:r>
            <a:r>
              <a:rPr lang="en-US">
                <a:ea typeface="ＭＳ Ｐゴシック" pitchFamily="4" charset="-128"/>
                <a:cs typeface="ＭＳ Ｐゴシック" pitchFamily="4" charset="-128"/>
              </a:rPr>
              <a:t> boundary (about 65 mya) - about half of all life forms died out, including the dinosaurs , </a:t>
            </a:r>
            <a:r>
              <a:rPr lang="en-US">
                <a:ea typeface="ＭＳ Ｐゴシック" pitchFamily="4" charset="-128"/>
                <a:cs typeface="ＭＳ Ｐゴシック" pitchFamily="4" charset="-128"/>
                <a:hlinkClick r:id="rId7"/>
              </a:rPr>
              <a:t>pterosaurs</a:t>
            </a:r>
            <a:r>
              <a:rPr lang="en-US">
                <a:ea typeface="ＭＳ Ｐゴシック" pitchFamily="4" charset="-128"/>
                <a:cs typeface="ＭＳ Ｐゴシック" pitchFamily="4" charset="-128"/>
              </a:rPr>
              <a:t>, </a:t>
            </a:r>
            <a:r>
              <a:rPr lang="en-US">
                <a:ea typeface="ＭＳ Ｐゴシック" pitchFamily="4" charset="-128"/>
                <a:cs typeface="ＭＳ Ｐゴシック" pitchFamily="4" charset="-128"/>
                <a:hlinkClick r:id="rId8"/>
              </a:rPr>
              <a:t>plesiosaurs</a:t>
            </a:r>
            <a:r>
              <a:rPr lang="en-US">
                <a:ea typeface="ＭＳ Ｐゴシック" pitchFamily="4" charset="-128"/>
                <a:cs typeface="ＭＳ Ｐゴシック" pitchFamily="4" charset="-128"/>
              </a:rPr>
              <a:t>, </a:t>
            </a:r>
            <a:r>
              <a:rPr lang="en-US">
                <a:ea typeface="ＭＳ Ｐゴシック" pitchFamily="4" charset="-128"/>
                <a:cs typeface="ＭＳ Ｐゴシック" pitchFamily="4" charset="-128"/>
                <a:hlinkClick r:id="rId9"/>
              </a:rPr>
              <a:t>mosasaurs</a:t>
            </a:r>
            <a:r>
              <a:rPr lang="en-US">
                <a:ea typeface="ＭＳ Ｐゴシック" pitchFamily="4" charset="-128"/>
                <a:cs typeface="ＭＳ Ｐゴシック" pitchFamily="4" charset="-128"/>
              </a:rPr>
              <a:t>, </a:t>
            </a:r>
            <a:r>
              <a:rPr lang="en-US">
                <a:ea typeface="ＭＳ Ｐゴシック" pitchFamily="4" charset="-128"/>
                <a:cs typeface="ＭＳ Ｐゴシック" pitchFamily="4" charset="-128"/>
                <a:hlinkClick r:id="rId10"/>
              </a:rPr>
              <a:t>ammonites</a:t>
            </a:r>
            <a:r>
              <a:rPr lang="en-US">
                <a:ea typeface="ＭＳ Ｐゴシック" pitchFamily="4" charset="-128"/>
                <a:cs typeface="ＭＳ Ｐゴシック" pitchFamily="4" charset="-128"/>
              </a:rPr>
              <a:t>, many families of fishes, clams, snails, sponges, sea urchins and many others. </a:t>
            </a:r>
          </a:p>
          <a:p>
            <a:pPr eaLnBrk="1" hangingPunct="1">
              <a:spcBef>
                <a:spcPct val="0"/>
              </a:spcBef>
            </a:pPr>
            <a:endParaRPr lang="en-US">
              <a:ea typeface="ＭＳ Ｐゴシック" pitchFamily="4" charset="-128"/>
              <a:cs typeface="ＭＳ Ｐゴシック" pitchFamily="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285B7B7E-FC88-A246-B4E5-FC2DAEAA545B}" type="slidenum">
              <a:rPr lang="en-US">
                <a:latin typeface="Arial" pitchFamily="4" charset="-52"/>
                <a:ea typeface="ヒラギノ角ゴ Pro W3" pitchFamily="4" charset="-128"/>
                <a:cs typeface="ヒラギノ角ゴ Pro W3" pitchFamily="4" charset="-128"/>
              </a:rPr>
              <a:pPr/>
              <a:t>13</a:t>
            </a:fld>
            <a:endParaRPr lang="en-US">
              <a:latin typeface="Arial" pitchFamily="4" charset="-52"/>
              <a:ea typeface="ヒラギノ角ゴ Pro W3" pitchFamily="4" charset="-128"/>
              <a:cs typeface="ヒラギノ角ゴ Pro W3" pitchFamily="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4" charset="-128"/>
              <a:cs typeface="ＭＳ Ｐゴシック" pitchFamily="4" charset="-128"/>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A5DB458D-92EC-F144-AA45-D5B406317EC7}" type="slidenum">
              <a:rPr lang="en-US">
                <a:latin typeface="Arial" pitchFamily="4" charset="-52"/>
                <a:ea typeface="ヒラギノ角ゴ Pro W3" pitchFamily="4" charset="-128"/>
                <a:cs typeface="ヒラギノ角ゴ Pro W3" pitchFamily="4" charset="-128"/>
              </a:rPr>
              <a:pPr/>
              <a:t>14</a:t>
            </a:fld>
            <a:endParaRPr lang="en-US">
              <a:latin typeface="Arial" pitchFamily="4" charset="-52"/>
              <a:ea typeface="ヒラギノ角ゴ Pro W3" pitchFamily="4" charset="-128"/>
              <a:cs typeface="ヒラギノ角ゴ Pro W3" pitchFamily="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A8C82A-A61D-D743-A806-142CCCFDCC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8D9835-80C6-CA48-812E-2D27514EFC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812C78-E3C2-9B4C-BF28-E2B90ADCDB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75FC0C-CA33-E74A-B685-17A15B1940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F95C75-AF12-0A4A-AC47-1B78402D20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B8052A-4E14-E849-8354-558EE50771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88764D-CB06-1B42-A271-1E05D8BAAE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5D19D2-B178-1248-9E23-EC72C02E3F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92B116-9C6C-EA47-AC5E-306E4ACC77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C04EDC-D9D0-D147-BAE1-53723C3159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5CB966-1E92-5840-878E-A26AA9589F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83" charset="0"/>
                <a:ea typeface="ヒラギノ角ゴ Pro W3" pitchFamily="-83" charset="-128"/>
                <a:cs typeface="ヒラギノ角ゴ Pro W3" pitchFamily="-83"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83" charset="0"/>
                <a:ea typeface="ヒラギノ角ゴ Pro W3" pitchFamily="-83" charset="-128"/>
                <a:cs typeface="ヒラギノ角ゴ Pro W3" pitchFamily="-83"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83" charset="0"/>
                <a:ea typeface="ヒラギノ角ゴ Pro W3" pitchFamily="-83" charset="-128"/>
                <a:cs typeface="ヒラギノ角ゴ Pro W3" pitchFamily="-83" charset="-128"/>
              </a:defRPr>
            </a:lvl1pPr>
          </a:lstStyle>
          <a:p>
            <a:pPr>
              <a:defRPr/>
            </a:pPr>
            <a:fld id="{CBF86B72-5902-7C4F-87F8-34EA5C257B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4" charset="-52"/>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4" charset="-52"/>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4" charset="-52"/>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4" charset="-52"/>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4" charset="-52"/>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news.sciencemag.org/2011/03/are-we-middle-sixth-mass-extinction"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emf"/><Relationship Id="rId3"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1143000"/>
          </a:xfrm>
        </p:spPr>
        <p:txBody>
          <a:bodyPr/>
          <a:lstStyle/>
          <a:p>
            <a:pPr eaLnBrk="1" hangingPunct="1"/>
            <a:r>
              <a:rPr lang="en-US" sz="2800" b="1" i="1" dirty="0" smtClean="0">
                <a:latin typeface="Calibri Bold Italic" charset="0"/>
                <a:ea typeface="ＭＳ Ｐゴシック" pitchFamily="4" charset="-128"/>
                <a:cs typeface="ＭＳ Ｐゴシック" pitchFamily="4" charset="-128"/>
              </a:rPr>
              <a:t>FORMING NEW SPECIES FROM EXISTING ONES HINGES ON REPRODUCTIVE ISOLATION</a:t>
            </a:r>
            <a:endParaRPr lang="en-US" sz="2800" b="1" i="1" dirty="0" smtClean="0">
              <a:ea typeface="ＭＳ Ｐゴシック" pitchFamily="4" charset="-128"/>
              <a:cs typeface="ＭＳ Ｐゴシック" pitchFamily="4" charset="-128"/>
            </a:endParaRPr>
          </a:p>
        </p:txBody>
      </p:sp>
      <p:sp>
        <p:nvSpPr>
          <p:cNvPr id="2" name="Rectangle 1"/>
          <p:cNvSpPr/>
          <p:nvPr/>
        </p:nvSpPr>
        <p:spPr>
          <a:xfrm>
            <a:off x="2895600" y="3962400"/>
            <a:ext cx="2133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90800" y="1447800"/>
            <a:ext cx="2667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4"/>
          <p:cNvSpPr>
            <a:spLocks noChangeArrowheads="1"/>
          </p:cNvSpPr>
          <p:nvPr/>
        </p:nvSpPr>
        <p:spPr bwMode="auto">
          <a:xfrm>
            <a:off x="2438400" y="1905000"/>
            <a:ext cx="2804975" cy="461665"/>
          </a:xfrm>
          <a:prstGeom prst="rect">
            <a:avLst/>
          </a:prstGeom>
          <a:noFill/>
          <a:ln w="9525">
            <a:noFill/>
            <a:miter lim="800000"/>
            <a:headEnd/>
            <a:tailEnd/>
          </a:ln>
        </p:spPr>
        <p:txBody>
          <a:bodyPr wrap="none">
            <a:prstTxWarp prst="textNoShape">
              <a:avLst/>
            </a:prstTxWarp>
            <a:spAutoFit/>
          </a:bodyPr>
          <a:lstStyle/>
          <a:p>
            <a:r>
              <a:rPr lang="en-US" b="1" dirty="0" smtClean="0">
                <a:solidFill>
                  <a:schemeClr val="accent2"/>
                </a:solidFill>
                <a:latin typeface="Calibri" pitchFamily="4" charset="0"/>
              </a:rPr>
              <a:t>Allopatric speciation</a:t>
            </a:r>
            <a:endParaRPr lang="en-US" b="1" dirty="0">
              <a:latin typeface="Calibri" pitchFamily="4" charset="0"/>
            </a:endParaRPr>
          </a:p>
        </p:txBody>
      </p:sp>
      <p:sp>
        <p:nvSpPr>
          <p:cNvPr id="12" name="Rectangle 5"/>
          <p:cNvSpPr>
            <a:spLocks noChangeArrowheads="1"/>
          </p:cNvSpPr>
          <p:nvPr/>
        </p:nvSpPr>
        <p:spPr bwMode="auto">
          <a:xfrm>
            <a:off x="2362200" y="4495800"/>
            <a:ext cx="2843447" cy="461665"/>
          </a:xfrm>
          <a:prstGeom prst="rect">
            <a:avLst/>
          </a:prstGeom>
          <a:noFill/>
          <a:ln w="9525">
            <a:noFill/>
            <a:miter lim="800000"/>
            <a:headEnd/>
            <a:tailEnd/>
          </a:ln>
        </p:spPr>
        <p:txBody>
          <a:bodyPr wrap="none">
            <a:prstTxWarp prst="textNoShape">
              <a:avLst/>
            </a:prstTxWarp>
            <a:spAutoFit/>
          </a:bodyPr>
          <a:lstStyle/>
          <a:p>
            <a:r>
              <a:rPr lang="en-US" b="1" dirty="0" smtClean="0">
                <a:solidFill>
                  <a:schemeClr val="accent2"/>
                </a:solidFill>
                <a:latin typeface="Calibri" pitchFamily="4" charset="0"/>
              </a:rPr>
              <a:t>Sympatric speciation</a:t>
            </a:r>
            <a:endParaRPr lang="en-US" dirty="0"/>
          </a:p>
        </p:txBody>
      </p:sp>
      <p:pic>
        <p:nvPicPr>
          <p:cNvPr id="3" name="Picture 2" descr="Screen Shot 2017-10-23 at 10.12.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953000"/>
            <a:ext cx="5778500" cy="1270000"/>
          </a:xfrm>
          <a:prstGeom prst="rect">
            <a:avLst/>
          </a:prstGeom>
        </p:spPr>
      </p:pic>
      <p:pic>
        <p:nvPicPr>
          <p:cNvPr id="5" name="Picture 4" descr="Screen Shot 2017-10-23 at 10.12.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0"/>
            <a:ext cx="5499100" cy="1993900"/>
          </a:xfrm>
          <a:prstGeom prst="rect">
            <a:avLst/>
          </a:prstGeom>
        </p:spPr>
      </p:pic>
      <p:sp>
        <p:nvSpPr>
          <p:cNvPr id="6" name="TextBox 5"/>
          <p:cNvSpPr txBox="1"/>
          <p:nvPr/>
        </p:nvSpPr>
        <p:spPr>
          <a:xfrm>
            <a:off x="6096000" y="2438400"/>
            <a:ext cx="2739322" cy="1446550"/>
          </a:xfrm>
          <a:prstGeom prst="rect">
            <a:avLst/>
          </a:prstGeom>
          <a:noFill/>
        </p:spPr>
        <p:txBody>
          <a:bodyPr wrap="square" rtlCol="0">
            <a:spAutoFit/>
          </a:bodyPr>
          <a:lstStyle/>
          <a:p>
            <a:r>
              <a:rPr lang="en-US" sz="2200" b="1" i="1" dirty="0" smtClean="0">
                <a:solidFill>
                  <a:schemeClr val="accent2"/>
                </a:solidFill>
                <a:latin typeface="+mj-lt"/>
              </a:rPr>
              <a:t>• Geographically isolated, therefore reproductively isolated</a:t>
            </a:r>
            <a:endParaRPr lang="en-US" sz="2200" b="1" i="1" dirty="0">
              <a:solidFill>
                <a:schemeClr val="accent2"/>
              </a:solidFill>
              <a:latin typeface="+mj-lt"/>
            </a:endParaRPr>
          </a:p>
        </p:txBody>
      </p:sp>
      <p:sp>
        <p:nvSpPr>
          <p:cNvPr id="7" name="TextBox 6"/>
          <p:cNvSpPr txBox="1"/>
          <p:nvPr/>
        </p:nvSpPr>
        <p:spPr>
          <a:xfrm>
            <a:off x="6553200" y="4800600"/>
            <a:ext cx="2286000" cy="1446550"/>
          </a:xfrm>
          <a:prstGeom prst="rect">
            <a:avLst/>
          </a:prstGeom>
          <a:noFill/>
        </p:spPr>
        <p:txBody>
          <a:bodyPr wrap="square" rtlCol="0">
            <a:spAutoFit/>
          </a:bodyPr>
          <a:lstStyle/>
          <a:p>
            <a:r>
              <a:rPr lang="en-US" sz="2200" b="1" i="1" dirty="0" smtClean="0">
                <a:solidFill>
                  <a:srgbClr val="C0504D"/>
                </a:solidFill>
                <a:latin typeface="+mj-lt"/>
              </a:rPr>
              <a:t>• Less common; reproductively isolated based on behavior, </a:t>
            </a:r>
            <a:r>
              <a:rPr lang="en-US" sz="2200" b="1" i="1" dirty="0" err="1" smtClean="0">
                <a:solidFill>
                  <a:srgbClr val="C0504D"/>
                </a:solidFill>
                <a:latin typeface="+mj-lt"/>
              </a:rPr>
              <a:t>etc</a:t>
            </a:r>
            <a:endParaRPr lang="en-US" sz="2200" b="1" i="1" dirty="0">
              <a:solidFill>
                <a:srgbClr val="C0504D"/>
              </a:solidFill>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38200" y="304800"/>
            <a:ext cx="7772400" cy="1143000"/>
          </a:xfrm>
        </p:spPr>
        <p:txBody>
          <a:bodyPr/>
          <a:lstStyle/>
          <a:p>
            <a:pPr algn="l" eaLnBrk="1" hangingPunct="1"/>
            <a:r>
              <a:rPr lang="en-US" sz="3200" smtClean="0">
                <a:latin typeface="Calibri Bold Italic" charset="0"/>
                <a:ea typeface="ＭＳ Ｐゴシック" pitchFamily="4" charset="-128"/>
                <a:cs typeface="ＭＳ Ｐゴシック" pitchFamily="4" charset="-128"/>
              </a:rPr>
              <a:t>EVOLUTION RATES…   </a:t>
            </a:r>
            <a:r>
              <a:rPr lang="en-US" sz="2400" smtClean="0">
                <a:latin typeface="Calibri Bold Italic" charset="0"/>
                <a:ea typeface="ＭＳ Ｐゴシック" pitchFamily="4" charset="-128"/>
                <a:cs typeface="ＭＳ Ｐゴシック" pitchFamily="4" charset="-128"/>
              </a:rPr>
              <a:t>differ from group to group </a:t>
            </a:r>
            <a:br>
              <a:rPr lang="en-US" sz="2400" smtClean="0">
                <a:latin typeface="Calibri Bold Italic" charset="0"/>
                <a:ea typeface="ＭＳ Ｐゴシック" pitchFamily="4" charset="-128"/>
                <a:cs typeface="ＭＳ Ｐゴシック" pitchFamily="4" charset="-128"/>
              </a:rPr>
            </a:br>
            <a:r>
              <a:rPr lang="en-US" sz="2400" smtClean="0">
                <a:latin typeface="Calibri Bold Italic" charset="0"/>
                <a:ea typeface="ＭＳ Ｐゴシック" pitchFamily="4" charset="-128"/>
                <a:cs typeface="ＭＳ Ｐゴシック" pitchFamily="4" charset="-128"/>
              </a:rPr>
              <a:t>				                         differ within a group over time</a:t>
            </a:r>
            <a:endParaRPr lang="en-US" smtClean="0">
              <a:ea typeface="ＭＳ Ｐゴシック" pitchFamily="4" charset="-128"/>
              <a:cs typeface="ＭＳ Ｐゴシック" pitchFamily="4" charset="-128"/>
            </a:endParaRPr>
          </a:p>
        </p:txBody>
      </p:sp>
      <p:sp>
        <p:nvSpPr>
          <p:cNvPr id="31747" name="Rectangle 3"/>
          <p:cNvSpPr>
            <a:spLocks noChangeArrowheads="1"/>
          </p:cNvSpPr>
          <p:nvPr/>
        </p:nvSpPr>
        <p:spPr bwMode="auto">
          <a:xfrm>
            <a:off x="3886200" y="1600200"/>
            <a:ext cx="4267200" cy="1169988"/>
          </a:xfrm>
          <a:prstGeom prst="rect">
            <a:avLst/>
          </a:prstGeom>
          <a:noFill/>
          <a:ln w="9525">
            <a:noFill/>
            <a:miter lim="800000"/>
            <a:headEnd/>
            <a:tailEnd/>
          </a:ln>
        </p:spPr>
        <p:txBody>
          <a:bodyPr>
            <a:prstTxWarp prst="textNoShape">
              <a:avLst/>
            </a:prstTxWarp>
            <a:spAutoFit/>
          </a:bodyPr>
          <a:lstStyle/>
          <a:p>
            <a:r>
              <a:rPr lang="en-US" sz="2800">
                <a:latin typeface="Calibri" pitchFamily="4" charset="0"/>
              </a:rPr>
              <a:t>	</a:t>
            </a:r>
            <a:r>
              <a:rPr lang="en-US" sz="2800" b="1">
                <a:latin typeface="Calibri" pitchFamily="4" charset="0"/>
              </a:rPr>
              <a:t>Punctuated Equilibrium</a:t>
            </a:r>
            <a:endParaRPr lang="en-US" sz="2800">
              <a:latin typeface="Calibri" pitchFamily="4" charset="0"/>
            </a:endParaRPr>
          </a:p>
          <a:p>
            <a:r>
              <a:rPr lang="en-US">
                <a:latin typeface="Calibri" pitchFamily="4" charset="0"/>
              </a:rPr>
              <a:t>	abrupt, after periods of stasis</a:t>
            </a:r>
          </a:p>
          <a:p>
            <a:r>
              <a:rPr lang="en-US" sz="1800">
                <a:latin typeface="Calibri" pitchFamily="4" charset="0"/>
              </a:rPr>
              <a:t>		</a:t>
            </a:r>
            <a:endParaRPr lang="en-US"/>
          </a:p>
        </p:txBody>
      </p:sp>
      <p:pic>
        <p:nvPicPr>
          <p:cNvPr id="58372" name="Picture 5"/>
          <p:cNvPicPr>
            <a:picLocks noChangeAspect="1" noChangeArrowheads="1"/>
          </p:cNvPicPr>
          <p:nvPr/>
        </p:nvPicPr>
        <p:blipFill>
          <a:blip r:embed="rId2"/>
          <a:srcRect/>
          <a:stretch>
            <a:fillRect/>
          </a:stretch>
        </p:blipFill>
        <p:spPr bwMode="auto">
          <a:xfrm>
            <a:off x="1828800" y="2819400"/>
            <a:ext cx="4673600" cy="3613150"/>
          </a:xfrm>
          <a:prstGeom prst="rect">
            <a:avLst/>
          </a:prstGeom>
          <a:noFill/>
          <a:ln w="9525">
            <a:noFill/>
            <a:miter lim="800000"/>
            <a:headEnd/>
            <a:tailEnd/>
          </a:ln>
        </p:spPr>
      </p:pic>
      <p:sp>
        <p:nvSpPr>
          <p:cNvPr id="2" name="TextBox 1"/>
          <p:cNvSpPr txBox="1">
            <a:spLocks noChangeArrowheads="1"/>
          </p:cNvSpPr>
          <p:nvPr/>
        </p:nvSpPr>
        <p:spPr bwMode="auto">
          <a:xfrm>
            <a:off x="6400800" y="3962400"/>
            <a:ext cx="2605088" cy="830263"/>
          </a:xfrm>
          <a:prstGeom prst="rect">
            <a:avLst/>
          </a:prstGeom>
          <a:noFill/>
          <a:ln w="9525">
            <a:noFill/>
            <a:miter lim="800000"/>
            <a:headEnd/>
            <a:tailEnd/>
          </a:ln>
        </p:spPr>
        <p:txBody>
          <a:bodyPr wrap="none">
            <a:prstTxWarp prst="textNoShape">
              <a:avLst/>
            </a:prstTxWarp>
            <a:spAutoFit/>
          </a:bodyPr>
          <a:lstStyle/>
          <a:p>
            <a:r>
              <a:rPr lang="en-US" i="1"/>
              <a:t>Eldredge &amp;Gould</a:t>
            </a:r>
          </a:p>
          <a:p>
            <a:endParaRPr lang="en-US" i="1"/>
          </a:p>
        </p:txBody>
      </p:sp>
      <p:sp>
        <p:nvSpPr>
          <p:cNvPr id="3" name="TextBox 2"/>
          <p:cNvSpPr txBox="1">
            <a:spLocks noChangeArrowheads="1"/>
          </p:cNvSpPr>
          <p:nvPr/>
        </p:nvSpPr>
        <p:spPr bwMode="auto">
          <a:xfrm>
            <a:off x="838200" y="3962400"/>
            <a:ext cx="1219200" cy="461963"/>
          </a:xfrm>
          <a:prstGeom prst="rect">
            <a:avLst/>
          </a:prstGeom>
          <a:noFill/>
          <a:ln w="9525">
            <a:noFill/>
            <a:miter lim="800000"/>
            <a:headEnd/>
            <a:tailEnd/>
          </a:ln>
        </p:spPr>
        <p:txBody>
          <a:bodyPr wrap="none">
            <a:prstTxWarp prst="textNoShape">
              <a:avLst/>
            </a:prstTxWarp>
            <a:spAutoFit/>
          </a:bodyPr>
          <a:lstStyle/>
          <a:p>
            <a:r>
              <a:rPr lang="en-US" i="1"/>
              <a:t>Darwin</a:t>
            </a:r>
          </a:p>
        </p:txBody>
      </p:sp>
      <p:sp>
        <p:nvSpPr>
          <p:cNvPr id="4" name="TextBox 3"/>
          <p:cNvSpPr txBox="1">
            <a:spLocks noChangeArrowheads="1"/>
          </p:cNvSpPr>
          <p:nvPr/>
        </p:nvSpPr>
        <p:spPr bwMode="auto">
          <a:xfrm>
            <a:off x="1371600" y="1600200"/>
            <a:ext cx="2960688" cy="892175"/>
          </a:xfrm>
          <a:prstGeom prst="rect">
            <a:avLst/>
          </a:prstGeom>
          <a:noFill/>
          <a:ln w="9525">
            <a:noFill/>
            <a:miter lim="800000"/>
            <a:headEnd/>
            <a:tailEnd/>
          </a:ln>
        </p:spPr>
        <p:txBody>
          <a:bodyPr wrap="none">
            <a:prstTxWarp prst="textNoShape">
              <a:avLst/>
            </a:prstTxWarp>
            <a:spAutoFit/>
          </a:bodyPr>
          <a:lstStyle/>
          <a:p>
            <a:r>
              <a:rPr lang="en-US" sz="2800" b="1">
                <a:latin typeface="Calibri" pitchFamily="4" charset="0"/>
              </a:rPr>
              <a:t>Gradualism</a:t>
            </a:r>
          </a:p>
          <a:p>
            <a:r>
              <a:rPr lang="en-US">
                <a:latin typeface="Calibri" pitchFamily="4" charset="0"/>
              </a:rPr>
              <a:t>incremental over time</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174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685800" y="0"/>
            <a:ext cx="7772400" cy="1143000"/>
          </a:xfrm>
        </p:spPr>
        <p:txBody>
          <a:bodyPr/>
          <a:lstStyle/>
          <a:p>
            <a:pPr algn="l" eaLnBrk="1" hangingPunct="1"/>
            <a:r>
              <a:rPr lang="en-US" sz="2800" smtClean="0">
                <a:ea typeface="Calibri" pitchFamily="4" charset="0"/>
                <a:cs typeface="Calibri" pitchFamily="4" charset="0"/>
              </a:rPr>
              <a:t>Gradualism: Horse as illustrative example</a:t>
            </a:r>
          </a:p>
        </p:txBody>
      </p:sp>
      <p:sp>
        <p:nvSpPr>
          <p:cNvPr id="59395" name="TextBox 5"/>
          <p:cNvSpPr txBox="1">
            <a:spLocks noChangeArrowheads="1"/>
          </p:cNvSpPr>
          <p:nvPr/>
        </p:nvSpPr>
        <p:spPr bwMode="auto">
          <a:xfrm>
            <a:off x="871538" y="5611813"/>
            <a:ext cx="184150" cy="461962"/>
          </a:xfrm>
          <a:prstGeom prst="rect">
            <a:avLst/>
          </a:prstGeom>
          <a:noFill/>
          <a:ln w="9525">
            <a:noFill/>
            <a:miter lim="800000"/>
            <a:headEnd/>
            <a:tailEnd/>
          </a:ln>
        </p:spPr>
        <p:txBody>
          <a:bodyPr wrap="none">
            <a:prstTxWarp prst="textNoShape">
              <a:avLst/>
            </a:prstTxWarp>
            <a:spAutoFit/>
          </a:bodyPr>
          <a:lstStyle/>
          <a:p>
            <a:endParaRPr lang="en-US"/>
          </a:p>
        </p:txBody>
      </p:sp>
      <p:sp>
        <p:nvSpPr>
          <p:cNvPr id="59396" name="TextBox 6"/>
          <p:cNvSpPr txBox="1">
            <a:spLocks noChangeArrowheads="1"/>
          </p:cNvSpPr>
          <p:nvPr/>
        </p:nvSpPr>
        <p:spPr bwMode="auto">
          <a:xfrm>
            <a:off x="5551488" y="4976813"/>
            <a:ext cx="2546350" cy="461962"/>
          </a:xfrm>
          <a:prstGeom prst="rect">
            <a:avLst/>
          </a:prstGeom>
          <a:noFill/>
          <a:ln w="9525">
            <a:noFill/>
            <a:miter lim="800000"/>
            <a:headEnd/>
            <a:tailEnd/>
          </a:ln>
        </p:spPr>
        <p:txBody>
          <a:bodyPr wrap="none">
            <a:prstTxWarp prst="textNoShape">
              <a:avLst/>
            </a:prstTxWarp>
            <a:spAutoFit/>
          </a:bodyPr>
          <a:lstStyle/>
          <a:p>
            <a:r>
              <a:rPr lang="en-US"/>
              <a:t>Teeth: length and  </a:t>
            </a:r>
          </a:p>
        </p:txBody>
      </p:sp>
      <p:pic>
        <p:nvPicPr>
          <p:cNvPr id="59397" name="Picture 10"/>
          <p:cNvPicPr>
            <a:picLocks noChangeAspect="1"/>
          </p:cNvPicPr>
          <p:nvPr/>
        </p:nvPicPr>
        <p:blipFill>
          <a:blip r:embed="rId2"/>
          <a:srcRect/>
          <a:stretch>
            <a:fillRect/>
          </a:stretch>
        </p:blipFill>
        <p:spPr bwMode="auto">
          <a:xfrm>
            <a:off x="762000" y="1250950"/>
            <a:ext cx="7620000" cy="4356100"/>
          </a:xfrm>
          <a:prstGeom prst="rect">
            <a:avLst/>
          </a:prstGeom>
          <a:noFill/>
          <a:ln w="9525">
            <a:noFill/>
            <a:miter lim="800000"/>
            <a:headEnd/>
            <a:tailEnd/>
          </a:ln>
        </p:spPr>
      </p:pic>
      <p:pic>
        <p:nvPicPr>
          <p:cNvPr id="59398" name="Picture 11"/>
          <p:cNvPicPr>
            <a:picLocks noChangeAspect="1"/>
          </p:cNvPicPr>
          <p:nvPr/>
        </p:nvPicPr>
        <p:blipFill>
          <a:blip r:embed="rId3"/>
          <a:srcRect/>
          <a:stretch>
            <a:fillRect/>
          </a:stretch>
        </p:blipFill>
        <p:spPr bwMode="auto">
          <a:xfrm>
            <a:off x="838200" y="4800600"/>
            <a:ext cx="8001000" cy="1473200"/>
          </a:xfrm>
          <a:prstGeom prst="rect">
            <a:avLst/>
          </a:prstGeom>
          <a:noFill/>
          <a:ln w="9525">
            <a:noFill/>
            <a:miter lim="800000"/>
            <a:headEnd/>
            <a:tailEnd/>
          </a:ln>
        </p:spPr>
      </p:pic>
      <p:pic>
        <p:nvPicPr>
          <p:cNvPr id="59399" name="Picture 12"/>
          <p:cNvPicPr>
            <a:picLocks noChangeAspect="1"/>
          </p:cNvPicPr>
          <p:nvPr/>
        </p:nvPicPr>
        <p:blipFill>
          <a:blip r:embed="rId4"/>
          <a:srcRect/>
          <a:stretch>
            <a:fillRect/>
          </a:stretch>
        </p:blipFill>
        <p:spPr bwMode="auto">
          <a:xfrm>
            <a:off x="3733800" y="3048000"/>
            <a:ext cx="5027613" cy="1552575"/>
          </a:xfrm>
          <a:prstGeom prst="rect">
            <a:avLst/>
          </a:prstGeom>
          <a:noFill/>
          <a:ln w="9525">
            <a:noFill/>
            <a:miter lim="800000"/>
            <a:headEnd/>
            <a:tailEnd/>
          </a:ln>
        </p:spPr>
      </p:pic>
      <p:pic>
        <p:nvPicPr>
          <p:cNvPr id="59400" name="Picture 13"/>
          <p:cNvPicPr>
            <a:picLocks noChangeAspect="1"/>
          </p:cNvPicPr>
          <p:nvPr/>
        </p:nvPicPr>
        <p:blipFill>
          <a:blip r:embed="rId5"/>
          <a:srcRect/>
          <a:stretch>
            <a:fillRect/>
          </a:stretch>
        </p:blipFill>
        <p:spPr bwMode="auto">
          <a:xfrm>
            <a:off x="457200" y="1981200"/>
            <a:ext cx="2881313" cy="2400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85800" y="0"/>
            <a:ext cx="7772400" cy="1143000"/>
          </a:xfrm>
        </p:spPr>
        <p:txBody>
          <a:bodyPr/>
          <a:lstStyle/>
          <a:p>
            <a:pPr algn="l" eaLnBrk="1" hangingPunct="1"/>
            <a:r>
              <a:rPr lang="en-US" sz="2800" dirty="0" smtClean="0">
                <a:ea typeface="Calibri" pitchFamily="4" charset="0"/>
                <a:cs typeface="Calibri" pitchFamily="4" charset="0"/>
              </a:rPr>
              <a:t>Punctuated equilibrium: </a:t>
            </a:r>
            <a:r>
              <a:rPr lang="en-US" sz="2800" i="1" dirty="0" smtClean="0">
                <a:ea typeface="Calibri" pitchFamily="4" charset="0"/>
                <a:cs typeface="Calibri" pitchFamily="4" charset="0"/>
              </a:rPr>
              <a:t>Foraminifera</a:t>
            </a:r>
            <a:endParaRPr lang="en-US" sz="2800" dirty="0" smtClean="0">
              <a:ea typeface="Calibri" pitchFamily="4" charset="0"/>
              <a:cs typeface="Calibri" pitchFamily="4" charset="0"/>
            </a:endParaRPr>
          </a:p>
        </p:txBody>
      </p:sp>
      <p:pic>
        <p:nvPicPr>
          <p:cNvPr id="60419" name="Picture 2"/>
          <p:cNvPicPr>
            <a:picLocks noChangeAspect="1"/>
          </p:cNvPicPr>
          <p:nvPr/>
        </p:nvPicPr>
        <p:blipFill>
          <a:blip r:embed="rId3"/>
          <a:srcRect/>
          <a:stretch>
            <a:fillRect/>
          </a:stretch>
        </p:blipFill>
        <p:spPr bwMode="auto">
          <a:xfrm>
            <a:off x="533400" y="3657600"/>
            <a:ext cx="3810000" cy="3844925"/>
          </a:xfrm>
          <a:prstGeom prst="rect">
            <a:avLst/>
          </a:prstGeom>
          <a:noFill/>
          <a:ln w="9525">
            <a:noFill/>
            <a:miter lim="800000"/>
            <a:headEnd/>
            <a:tailEnd/>
          </a:ln>
        </p:spPr>
      </p:pic>
      <p:pic>
        <p:nvPicPr>
          <p:cNvPr id="60420" name="Picture 4"/>
          <p:cNvPicPr>
            <a:picLocks noChangeAspect="1"/>
          </p:cNvPicPr>
          <p:nvPr/>
        </p:nvPicPr>
        <p:blipFill>
          <a:blip r:embed="rId4"/>
          <a:srcRect/>
          <a:stretch>
            <a:fillRect/>
          </a:stretch>
        </p:blipFill>
        <p:spPr bwMode="auto">
          <a:xfrm>
            <a:off x="609600" y="1143000"/>
            <a:ext cx="3590925" cy="2438400"/>
          </a:xfrm>
          <a:prstGeom prst="rect">
            <a:avLst/>
          </a:prstGeom>
          <a:noFill/>
          <a:ln w="9525">
            <a:noFill/>
            <a:miter lim="800000"/>
            <a:headEnd/>
            <a:tailEnd/>
          </a:ln>
        </p:spPr>
      </p:pic>
      <p:pic>
        <p:nvPicPr>
          <p:cNvPr id="60421" name="Picture 5"/>
          <p:cNvPicPr>
            <a:picLocks noChangeAspect="1"/>
          </p:cNvPicPr>
          <p:nvPr/>
        </p:nvPicPr>
        <p:blipFill>
          <a:blip r:embed="rId5"/>
          <a:srcRect/>
          <a:stretch>
            <a:fillRect/>
          </a:stretch>
        </p:blipFill>
        <p:spPr bwMode="auto">
          <a:xfrm>
            <a:off x="4648200" y="2133600"/>
            <a:ext cx="3903663" cy="3810000"/>
          </a:xfrm>
          <a:prstGeom prst="rect">
            <a:avLst/>
          </a:prstGeom>
          <a:noFill/>
          <a:ln w="9525">
            <a:noFill/>
            <a:miter lim="800000"/>
            <a:headEnd/>
            <a:tailEnd/>
          </a:ln>
        </p:spPr>
      </p:pic>
      <p:sp>
        <p:nvSpPr>
          <p:cNvPr id="60422" name="TextBox 6"/>
          <p:cNvSpPr txBox="1">
            <a:spLocks noChangeArrowheads="1"/>
          </p:cNvSpPr>
          <p:nvPr/>
        </p:nvSpPr>
        <p:spPr bwMode="auto">
          <a:xfrm>
            <a:off x="4495800" y="838200"/>
            <a:ext cx="4267200" cy="708025"/>
          </a:xfrm>
          <a:prstGeom prst="rect">
            <a:avLst/>
          </a:prstGeom>
          <a:noFill/>
          <a:ln w="9525">
            <a:noFill/>
            <a:miter lim="800000"/>
            <a:headEnd/>
            <a:tailEnd/>
          </a:ln>
        </p:spPr>
        <p:txBody>
          <a:bodyPr>
            <a:prstTxWarp prst="textNoShape">
              <a:avLst/>
            </a:prstTxWarp>
            <a:spAutoFit/>
          </a:bodyPr>
          <a:lstStyle/>
          <a:p>
            <a:r>
              <a:rPr lang="en-US" altLang="ja-JP" sz="2000" b="1" i="1">
                <a:latin typeface="Calibri" pitchFamily="4" charset="0"/>
                <a:ea typeface="Calibri" pitchFamily="4" charset="0"/>
                <a:cs typeface="Calibri" pitchFamily="4" charset="0"/>
              </a:rPr>
              <a:t>aquatic protists (unicelled eukaryotes) with shells, pseudopodia</a:t>
            </a:r>
            <a:endParaRPr lang="en-US" sz="2000" b="1" i="1">
              <a:latin typeface="Calibri" pitchFamily="4" charset="0"/>
              <a:ea typeface="Calibri" pitchFamily="4" charset="0"/>
              <a:cs typeface="Calibri" pitchFamily="4" charset="0"/>
            </a:endParaRPr>
          </a:p>
        </p:txBody>
      </p:sp>
      <p:sp>
        <p:nvSpPr>
          <p:cNvPr id="60423" name="TextBox 7"/>
          <p:cNvSpPr txBox="1">
            <a:spLocks noChangeArrowheads="1"/>
          </p:cNvSpPr>
          <p:nvPr/>
        </p:nvSpPr>
        <p:spPr bwMode="auto">
          <a:xfrm>
            <a:off x="838200" y="1219200"/>
            <a:ext cx="3121025" cy="369888"/>
          </a:xfrm>
          <a:prstGeom prst="rect">
            <a:avLst/>
          </a:prstGeom>
          <a:noFill/>
          <a:ln w="9525">
            <a:noFill/>
            <a:miter lim="800000"/>
            <a:headEnd/>
            <a:tailEnd/>
          </a:ln>
        </p:spPr>
        <p:txBody>
          <a:bodyPr wrap="none">
            <a:prstTxWarp prst="textNoShape">
              <a:avLst/>
            </a:prstTxWarp>
            <a:spAutoFit/>
          </a:bodyPr>
          <a:lstStyle/>
          <a:p>
            <a:r>
              <a:rPr lang="en-US" sz="1800" b="1">
                <a:solidFill>
                  <a:srgbClr val="FFFF00"/>
                </a:solidFill>
              </a:rPr>
              <a:t>benthic forms       plankton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28600"/>
            <a:ext cx="7772400" cy="1143000"/>
          </a:xfrm>
        </p:spPr>
        <p:txBody>
          <a:bodyPr/>
          <a:lstStyle/>
          <a:p>
            <a:pPr eaLnBrk="1" hangingPunct="1"/>
            <a:r>
              <a:rPr lang="en-US" sz="3200" smtClean="0">
                <a:ea typeface="Calibri" pitchFamily="4" charset="0"/>
                <a:cs typeface="Calibri" pitchFamily="4" charset="0"/>
              </a:rPr>
              <a:t>EXTINCTIONS are also EVOLUTION</a:t>
            </a:r>
          </a:p>
        </p:txBody>
      </p:sp>
      <p:sp>
        <p:nvSpPr>
          <p:cNvPr id="62467" name="TextBox 6"/>
          <p:cNvSpPr txBox="1">
            <a:spLocks noChangeArrowheads="1"/>
          </p:cNvSpPr>
          <p:nvPr/>
        </p:nvSpPr>
        <p:spPr bwMode="auto">
          <a:xfrm>
            <a:off x="5638800" y="1219200"/>
            <a:ext cx="1219200" cy="1200150"/>
          </a:xfrm>
          <a:prstGeom prst="rect">
            <a:avLst/>
          </a:prstGeom>
          <a:noFill/>
          <a:ln w="9525">
            <a:noFill/>
            <a:miter lim="800000"/>
            <a:headEnd/>
            <a:tailEnd/>
          </a:ln>
        </p:spPr>
        <p:txBody>
          <a:bodyPr>
            <a:prstTxWarp prst="textNoShape">
              <a:avLst/>
            </a:prstTxWarp>
            <a:spAutoFit/>
          </a:bodyPr>
          <a:lstStyle/>
          <a:p>
            <a:r>
              <a:rPr lang="en-US">
                <a:solidFill>
                  <a:srgbClr val="333399"/>
                </a:solidFill>
              </a:rPr>
              <a:t>35%</a:t>
            </a:r>
          </a:p>
          <a:p>
            <a:r>
              <a:rPr lang="en-US">
                <a:solidFill>
                  <a:srgbClr val="333399"/>
                </a:solidFill>
              </a:rPr>
              <a:t>animal families</a:t>
            </a:r>
          </a:p>
        </p:txBody>
      </p:sp>
      <p:sp>
        <p:nvSpPr>
          <p:cNvPr id="62468" name="TextBox 7"/>
          <p:cNvSpPr txBox="1">
            <a:spLocks noChangeArrowheads="1"/>
          </p:cNvSpPr>
          <p:nvPr/>
        </p:nvSpPr>
        <p:spPr bwMode="auto">
          <a:xfrm>
            <a:off x="7162800" y="1447800"/>
            <a:ext cx="914400" cy="838200"/>
          </a:xfrm>
          <a:prstGeom prst="rect">
            <a:avLst/>
          </a:prstGeom>
          <a:noFill/>
          <a:ln w="9525">
            <a:noFill/>
            <a:miter lim="800000"/>
            <a:headEnd/>
            <a:tailEnd/>
          </a:ln>
        </p:spPr>
        <p:txBody>
          <a:bodyPr>
            <a:prstTxWarp prst="textNoShape">
              <a:avLst/>
            </a:prstTxWarp>
            <a:spAutoFit/>
          </a:bodyPr>
          <a:lstStyle/>
          <a:p>
            <a:r>
              <a:rPr lang="en-US">
                <a:solidFill>
                  <a:srgbClr val="333399"/>
                </a:solidFill>
              </a:rPr>
              <a:t>50% of life</a:t>
            </a:r>
          </a:p>
        </p:txBody>
      </p:sp>
      <p:pic>
        <p:nvPicPr>
          <p:cNvPr id="62469" name="Picture 8"/>
          <p:cNvPicPr>
            <a:picLocks noChangeAspect="1"/>
          </p:cNvPicPr>
          <p:nvPr/>
        </p:nvPicPr>
        <p:blipFill>
          <a:blip r:embed="rId3"/>
          <a:srcRect/>
          <a:stretch>
            <a:fillRect/>
          </a:stretch>
        </p:blipFill>
        <p:spPr bwMode="auto">
          <a:xfrm>
            <a:off x="1219200" y="2590800"/>
            <a:ext cx="6985000" cy="2844800"/>
          </a:xfrm>
          <a:prstGeom prst="rect">
            <a:avLst/>
          </a:prstGeom>
          <a:noFill/>
          <a:ln w="9525">
            <a:noFill/>
            <a:miter lim="800000"/>
            <a:headEnd/>
            <a:tailEnd/>
          </a:ln>
        </p:spPr>
      </p:pic>
      <p:sp>
        <p:nvSpPr>
          <p:cNvPr id="62470" name="TextBox 9"/>
          <p:cNvSpPr txBox="1">
            <a:spLocks noChangeArrowheads="1"/>
          </p:cNvSpPr>
          <p:nvPr/>
        </p:nvSpPr>
        <p:spPr bwMode="auto">
          <a:xfrm>
            <a:off x="2209800" y="3200400"/>
            <a:ext cx="1771650" cy="1200150"/>
          </a:xfrm>
          <a:prstGeom prst="rect">
            <a:avLst/>
          </a:prstGeom>
          <a:noFill/>
          <a:ln w="9525">
            <a:noFill/>
            <a:miter lim="800000"/>
            <a:headEnd/>
            <a:tailEnd/>
          </a:ln>
        </p:spPr>
        <p:txBody>
          <a:bodyPr>
            <a:prstTxWarp prst="textNoShape">
              <a:avLst/>
            </a:prstTxWarp>
            <a:spAutoFit/>
          </a:bodyPr>
          <a:lstStyle/>
          <a:p>
            <a:r>
              <a:rPr lang="en-US">
                <a:solidFill>
                  <a:schemeClr val="accent2"/>
                </a:solidFill>
              </a:rPr>
              <a:t>30% animal families</a:t>
            </a:r>
          </a:p>
          <a:p>
            <a:endParaRPr lang="en-US"/>
          </a:p>
        </p:txBody>
      </p:sp>
      <p:sp>
        <p:nvSpPr>
          <p:cNvPr id="62471" name="TextBox 10"/>
          <p:cNvSpPr txBox="1">
            <a:spLocks noChangeArrowheads="1"/>
          </p:cNvSpPr>
          <p:nvPr/>
        </p:nvSpPr>
        <p:spPr bwMode="auto">
          <a:xfrm>
            <a:off x="2971800" y="1828800"/>
            <a:ext cx="2476500" cy="1200150"/>
          </a:xfrm>
          <a:prstGeom prst="rect">
            <a:avLst/>
          </a:prstGeom>
          <a:noFill/>
          <a:ln w="9525">
            <a:noFill/>
            <a:miter lim="800000"/>
            <a:headEnd/>
            <a:tailEnd/>
          </a:ln>
        </p:spPr>
        <p:txBody>
          <a:bodyPr wrap="none">
            <a:prstTxWarp prst="textNoShape">
              <a:avLst/>
            </a:prstTxWarp>
            <a:spAutoFit/>
          </a:bodyPr>
          <a:lstStyle/>
          <a:p>
            <a:r>
              <a:rPr lang="en-US">
                <a:solidFill>
                  <a:srgbClr val="333399"/>
                </a:solidFill>
              </a:rPr>
              <a:t>50% animal fam.</a:t>
            </a:r>
          </a:p>
          <a:p>
            <a:r>
              <a:rPr lang="en-US">
                <a:solidFill>
                  <a:srgbClr val="333399"/>
                </a:solidFill>
              </a:rPr>
              <a:t>95% marine spp</a:t>
            </a:r>
          </a:p>
          <a:p>
            <a:endParaRPr lang="en-US"/>
          </a:p>
        </p:txBody>
      </p:sp>
      <p:cxnSp>
        <p:nvCxnSpPr>
          <p:cNvPr id="62472" name="Straight Arrow Connector 12"/>
          <p:cNvCxnSpPr>
            <a:cxnSpLocks noChangeShapeType="1"/>
          </p:cNvCxnSpPr>
          <p:nvPr/>
        </p:nvCxnSpPr>
        <p:spPr bwMode="auto">
          <a:xfrm>
            <a:off x="3505200" y="3733800"/>
            <a:ext cx="381000" cy="533400"/>
          </a:xfrm>
          <a:prstGeom prst="straightConnector1">
            <a:avLst/>
          </a:prstGeom>
          <a:noFill/>
          <a:ln w="38100">
            <a:solidFill>
              <a:schemeClr val="tx1"/>
            </a:solidFill>
            <a:round/>
            <a:headEnd/>
            <a:tailEnd type="arrow" w="med" len="med"/>
          </a:ln>
        </p:spPr>
      </p:cxnSp>
      <p:cxnSp>
        <p:nvCxnSpPr>
          <p:cNvPr id="62473" name="Straight Arrow Connector 14"/>
          <p:cNvCxnSpPr>
            <a:cxnSpLocks noChangeShapeType="1"/>
          </p:cNvCxnSpPr>
          <p:nvPr/>
        </p:nvCxnSpPr>
        <p:spPr bwMode="auto">
          <a:xfrm flipH="1">
            <a:off x="6858000" y="2209800"/>
            <a:ext cx="457200" cy="1295400"/>
          </a:xfrm>
          <a:prstGeom prst="straightConnector1">
            <a:avLst/>
          </a:prstGeom>
          <a:noFill/>
          <a:ln w="38100">
            <a:solidFill>
              <a:schemeClr val="tx1"/>
            </a:solidFill>
            <a:round/>
            <a:headEnd/>
            <a:tailEnd type="arrow" w="med" len="med"/>
          </a:ln>
        </p:spPr>
      </p:cxnSp>
      <p:cxnSp>
        <p:nvCxnSpPr>
          <p:cNvPr id="62474" name="Straight Arrow Connector 15"/>
          <p:cNvCxnSpPr>
            <a:cxnSpLocks noChangeShapeType="1"/>
          </p:cNvCxnSpPr>
          <p:nvPr/>
        </p:nvCxnSpPr>
        <p:spPr bwMode="auto">
          <a:xfrm flipH="1">
            <a:off x="5562600" y="2514600"/>
            <a:ext cx="457200" cy="1600200"/>
          </a:xfrm>
          <a:prstGeom prst="straightConnector1">
            <a:avLst/>
          </a:prstGeom>
          <a:noFill/>
          <a:ln w="38100">
            <a:solidFill>
              <a:schemeClr val="tx1"/>
            </a:solidFill>
            <a:round/>
            <a:headEnd/>
            <a:tailEnd type="arrow" w="med" len="med"/>
          </a:ln>
        </p:spPr>
      </p:cxnSp>
      <p:cxnSp>
        <p:nvCxnSpPr>
          <p:cNvPr id="62475" name="Straight Arrow Connector 16"/>
          <p:cNvCxnSpPr>
            <a:cxnSpLocks noChangeShapeType="1"/>
          </p:cNvCxnSpPr>
          <p:nvPr/>
        </p:nvCxnSpPr>
        <p:spPr bwMode="auto">
          <a:xfrm>
            <a:off x="4953000" y="2667000"/>
            <a:ext cx="0" cy="1219200"/>
          </a:xfrm>
          <a:prstGeom prst="straightConnector1">
            <a:avLst/>
          </a:prstGeom>
          <a:noFill/>
          <a:ln w="38100">
            <a:solidFill>
              <a:schemeClr val="tx1"/>
            </a:solidFill>
            <a:round/>
            <a:headEnd/>
            <a:tailEnd type="arrow" w="med" len="med"/>
          </a:ln>
        </p:spPr>
      </p:cxnSp>
      <p:sp>
        <p:nvSpPr>
          <p:cNvPr id="62476" name="TextBox 23"/>
          <p:cNvSpPr txBox="1">
            <a:spLocks noChangeArrowheads="1"/>
          </p:cNvSpPr>
          <p:nvPr/>
        </p:nvSpPr>
        <p:spPr bwMode="auto">
          <a:xfrm>
            <a:off x="2133600" y="5791200"/>
            <a:ext cx="5608638" cy="461963"/>
          </a:xfrm>
          <a:prstGeom prst="rect">
            <a:avLst/>
          </a:prstGeom>
          <a:noFill/>
          <a:ln w="9525">
            <a:noFill/>
            <a:miter lim="800000"/>
            <a:headEnd/>
            <a:tailEnd/>
          </a:ln>
        </p:spPr>
        <p:txBody>
          <a:bodyPr wrap="none">
            <a:prstTxWarp prst="textNoShape">
              <a:avLst/>
            </a:prstTxWarp>
            <a:spAutoFit/>
          </a:bodyPr>
          <a:lstStyle/>
          <a:p>
            <a:r>
              <a:rPr lang="en-US" b="1" i="1"/>
              <a:t>5 mass extinctions in Earth</a:t>
            </a:r>
            <a:r>
              <a:rPr lang="ja-JP" altLang="en-US" b="1" i="1"/>
              <a:t>’</a:t>
            </a:r>
            <a:r>
              <a:rPr lang="en-US" altLang="ja-JP" b="1" i="1"/>
              <a:t>s history</a:t>
            </a:r>
            <a:endParaRPr lang="en-US" b="1" i="1"/>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p:cNvPicPr>
          <p:nvPr/>
        </p:nvPicPr>
        <p:blipFill>
          <a:blip r:embed="rId3"/>
          <a:srcRect/>
          <a:stretch>
            <a:fillRect/>
          </a:stretch>
        </p:blipFill>
        <p:spPr bwMode="auto">
          <a:xfrm>
            <a:off x="533400" y="1143000"/>
            <a:ext cx="4724400" cy="4419600"/>
          </a:xfrm>
          <a:prstGeom prst="rect">
            <a:avLst/>
          </a:prstGeom>
          <a:noFill/>
          <a:ln w="9525">
            <a:noFill/>
            <a:miter lim="800000"/>
            <a:headEnd/>
            <a:tailEnd/>
          </a:ln>
        </p:spPr>
      </p:pic>
      <p:sp>
        <p:nvSpPr>
          <p:cNvPr id="64515" name="TextBox 3"/>
          <p:cNvSpPr txBox="1">
            <a:spLocks noChangeArrowheads="1"/>
          </p:cNvSpPr>
          <p:nvPr/>
        </p:nvSpPr>
        <p:spPr bwMode="auto">
          <a:xfrm>
            <a:off x="533400" y="304800"/>
            <a:ext cx="8229600" cy="523220"/>
          </a:xfrm>
          <a:prstGeom prst="rect">
            <a:avLst/>
          </a:prstGeom>
          <a:noFill/>
          <a:ln w="9525">
            <a:noFill/>
            <a:miter lim="800000"/>
            <a:headEnd/>
            <a:tailEnd/>
          </a:ln>
        </p:spPr>
        <p:txBody>
          <a:bodyPr wrap="square">
            <a:prstTxWarp prst="textNoShape">
              <a:avLst/>
            </a:prstTxWarp>
            <a:spAutoFit/>
          </a:bodyPr>
          <a:lstStyle/>
          <a:p>
            <a:r>
              <a:rPr lang="en-US" sz="2800" dirty="0">
                <a:latin typeface="Calibri" pitchFamily="4" charset="0"/>
                <a:ea typeface="Calibri" pitchFamily="4" charset="0"/>
                <a:cs typeface="Calibri" pitchFamily="4" charset="0"/>
              </a:rPr>
              <a:t>Sixth major extinction is </a:t>
            </a:r>
            <a:r>
              <a:rPr lang="en-US" sz="2800" b="1" dirty="0" smtClean="0">
                <a:latin typeface="Calibri" pitchFamily="4" charset="0"/>
                <a:ea typeface="Calibri" pitchFamily="4" charset="0"/>
                <a:cs typeface="Calibri" pitchFamily="4" charset="0"/>
              </a:rPr>
              <a:t>NOW</a:t>
            </a:r>
            <a:r>
              <a:rPr lang="en-US" sz="2800" dirty="0" smtClean="0">
                <a:latin typeface="Calibri" pitchFamily="4" charset="0"/>
                <a:ea typeface="Calibri" pitchFamily="4" charset="0"/>
                <a:cs typeface="Calibri" pitchFamily="4" charset="0"/>
              </a:rPr>
              <a:t>!   </a:t>
            </a:r>
            <a:endParaRPr lang="en-US" sz="2800" dirty="0">
              <a:latin typeface="Calibri" pitchFamily="4" charset="0"/>
              <a:ea typeface="Calibri" pitchFamily="4" charset="0"/>
              <a:cs typeface="Calibri" pitchFamily="4" charset="0"/>
            </a:endParaRPr>
          </a:p>
        </p:txBody>
      </p:sp>
      <p:sp>
        <p:nvSpPr>
          <p:cNvPr id="64516" name="TextBox 4"/>
          <p:cNvSpPr txBox="1">
            <a:spLocks noChangeArrowheads="1"/>
          </p:cNvSpPr>
          <p:nvPr/>
        </p:nvSpPr>
        <p:spPr bwMode="auto">
          <a:xfrm>
            <a:off x="1066800" y="5867400"/>
            <a:ext cx="6858000" cy="461963"/>
          </a:xfrm>
          <a:prstGeom prst="rect">
            <a:avLst/>
          </a:prstGeom>
          <a:noFill/>
          <a:ln w="9525">
            <a:noFill/>
            <a:miter lim="800000"/>
            <a:headEnd/>
            <a:tailEnd/>
          </a:ln>
        </p:spPr>
        <p:txBody>
          <a:bodyPr>
            <a:prstTxWarp prst="textNoShape">
              <a:avLst/>
            </a:prstTxWarp>
            <a:spAutoFit/>
          </a:bodyPr>
          <a:lstStyle/>
          <a:p>
            <a:r>
              <a:rPr lang="en-US" b="1" dirty="0">
                <a:latin typeface="Calibri" pitchFamily="4" charset="0"/>
                <a:ea typeface="Calibri" pitchFamily="4" charset="0"/>
                <a:cs typeface="Calibri" pitchFamily="4" charset="0"/>
                <a:hlinkClick r:id="rId4"/>
              </a:rPr>
              <a:t>Models predict </a:t>
            </a:r>
            <a:r>
              <a:rPr lang="en-US" b="1" dirty="0">
                <a:latin typeface="Calibri" pitchFamily="4" charset="0"/>
                <a:ea typeface="Calibri" pitchFamily="4" charset="0"/>
                <a:cs typeface="Calibri" pitchFamily="4" charset="0"/>
              </a:rPr>
              <a:t>75% animal species extinct in 300 yrs</a:t>
            </a:r>
          </a:p>
        </p:txBody>
      </p:sp>
      <p:sp>
        <p:nvSpPr>
          <p:cNvPr id="8" name="Content Placeholder 7"/>
          <p:cNvSpPr>
            <a:spLocks noGrp="1"/>
          </p:cNvSpPr>
          <p:nvPr>
            <p:ph idx="1"/>
          </p:nvPr>
        </p:nvSpPr>
        <p:spPr>
          <a:xfrm>
            <a:off x="5486400" y="1165225"/>
            <a:ext cx="3276600" cy="4525963"/>
          </a:xfrm>
        </p:spPr>
        <p:txBody>
          <a:bodyPr rtlCol="0">
            <a:normAutofit lnSpcReduction="10000"/>
          </a:bodyPr>
          <a:lstStyle/>
          <a:p>
            <a:pPr eaLnBrk="1" fontAlgn="auto" hangingPunct="1">
              <a:spcAft>
                <a:spcPts val="0"/>
              </a:spcAft>
              <a:buFont typeface="Arial"/>
              <a:buChar char="•"/>
              <a:defRPr/>
            </a:pPr>
            <a:r>
              <a:rPr lang="en-US" sz="2595" b="1" dirty="0" smtClean="0">
                <a:latin typeface="Calibri" pitchFamily="4" charset="0"/>
                <a:ea typeface="Calibri" pitchFamily="4" charset="0"/>
                <a:cs typeface="Calibri" pitchFamily="4" charset="0"/>
              </a:rPr>
              <a:t>Different becaus</a:t>
            </a:r>
            <a:r>
              <a:rPr lang="en-US" sz="2595" dirty="0" smtClean="0">
                <a:latin typeface="Calibri" pitchFamily="4" charset="0"/>
                <a:ea typeface="Calibri" pitchFamily="4" charset="0"/>
                <a:cs typeface="Calibri" pitchFamily="4" charset="0"/>
              </a:rPr>
              <a:t>e:</a:t>
            </a:r>
          </a:p>
          <a:p>
            <a:pPr marL="971550" lvl="1" indent="-514350" eaLnBrk="1" fontAlgn="auto" hangingPunct="1">
              <a:spcAft>
                <a:spcPts val="0"/>
              </a:spcAft>
              <a:buNone/>
              <a:defRPr/>
            </a:pPr>
            <a:r>
              <a:rPr lang="en-US" sz="2595" i="1" dirty="0" smtClean="0">
                <a:latin typeface="Calibri" pitchFamily="4" charset="0"/>
                <a:ea typeface="Calibri" pitchFamily="4" charset="0"/>
                <a:cs typeface="Calibri" pitchFamily="4" charset="0"/>
              </a:rPr>
              <a:t>- Human </a:t>
            </a:r>
            <a:r>
              <a:rPr lang="en-US" sz="2595" i="1" dirty="0" smtClean="0">
                <a:ea typeface="Calibri" pitchFamily="-83" charset="0"/>
                <a:cs typeface="Calibri" pitchFamily="-83" charset="0"/>
              </a:rPr>
              <a:t>origin</a:t>
            </a:r>
          </a:p>
          <a:p>
            <a:pPr marL="971550" lvl="1" indent="-514350" eaLnBrk="1" fontAlgn="auto" hangingPunct="1">
              <a:spcAft>
                <a:spcPts val="0"/>
              </a:spcAft>
              <a:buNone/>
              <a:defRPr/>
            </a:pPr>
            <a:r>
              <a:rPr lang="en-US" sz="2595" i="1" dirty="0" smtClean="0">
                <a:ea typeface="Calibri" pitchFamily="-83" charset="0"/>
                <a:cs typeface="Calibri" pitchFamily="-83" charset="0"/>
              </a:rPr>
              <a:t>- Exceptional rate of change</a:t>
            </a:r>
          </a:p>
          <a:p>
            <a:pPr eaLnBrk="1" fontAlgn="auto" hangingPunct="1">
              <a:spcAft>
                <a:spcPts val="0"/>
              </a:spcAft>
              <a:buFont typeface="Arial"/>
              <a:buChar char="•"/>
              <a:defRPr/>
            </a:pPr>
            <a:endParaRPr lang="en-US" sz="2824" dirty="0" smtClean="0">
              <a:ea typeface="Calibri" pitchFamily="-83" charset="0"/>
              <a:cs typeface="Calibri" pitchFamily="-83" charset="0"/>
            </a:endParaRPr>
          </a:p>
          <a:p>
            <a:pPr eaLnBrk="1" fontAlgn="auto" hangingPunct="1">
              <a:spcAft>
                <a:spcPts val="0"/>
              </a:spcAft>
              <a:buFont typeface="Arial"/>
              <a:buChar char="•"/>
              <a:defRPr/>
            </a:pPr>
            <a:r>
              <a:rPr lang="en-US" sz="2595" b="1" dirty="0" smtClean="0">
                <a:ea typeface="Calibri" pitchFamily="-83" charset="0"/>
                <a:cs typeface="Calibri" pitchFamily="-83" charset="0"/>
              </a:rPr>
              <a:t> Factors</a:t>
            </a:r>
            <a:r>
              <a:rPr lang="en-US" sz="2595" dirty="0" smtClean="0">
                <a:ea typeface="Calibri" pitchFamily="-83" charset="0"/>
                <a:cs typeface="Calibri" pitchFamily="-83" charset="0"/>
              </a:rPr>
              <a:t>: </a:t>
            </a:r>
          </a:p>
          <a:p>
            <a:pPr eaLnBrk="1" fontAlgn="auto" hangingPunct="1">
              <a:spcAft>
                <a:spcPts val="0"/>
              </a:spcAft>
              <a:buFont typeface="Arial"/>
              <a:buNone/>
              <a:defRPr/>
            </a:pPr>
            <a:r>
              <a:rPr lang="en-US" sz="2595" i="1" dirty="0" smtClean="0">
                <a:ea typeface="Calibri" pitchFamily="-83" charset="0"/>
                <a:cs typeface="Calibri" pitchFamily="-83" charset="0"/>
              </a:rPr>
              <a:t>	-  climate change</a:t>
            </a:r>
          </a:p>
          <a:p>
            <a:pPr eaLnBrk="1" fontAlgn="auto" hangingPunct="1">
              <a:spcAft>
                <a:spcPts val="0"/>
              </a:spcAft>
              <a:buFont typeface="Arial"/>
              <a:buNone/>
              <a:defRPr/>
            </a:pPr>
            <a:r>
              <a:rPr lang="en-US" sz="2595" i="1" dirty="0" smtClean="0">
                <a:ea typeface="Calibri" pitchFamily="-83" charset="0"/>
                <a:cs typeface="Calibri" pitchFamily="-83" charset="0"/>
              </a:rPr>
              <a:t>	-  loss of habitat</a:t>
            </a:r>
          </a:p>
          <a:p>
            <a:pPr eaLnBrk="1" fontAlgn="auto" hangingPunct="1">
              <a:spcAft>
                <a:spcPts val="0"/>
              </a:spcAft>
              <a:buFont typeface="Arial"/>
              <a:buNone/>
              <a:defRPr/>
            </a:pPr>
            <a:r>
              <a:rPr lang="en-US" sz="2595" i="1" dirty="0" smtClean="0">
                <a:ea typeface="Calibri" pitchFamily="-83" charset="0"/>
                <a:cs typeface="Calibri" pitchFamily="-83" charset="0"/>
              </a:rPr>
              <a:t>	- disease  </a:t>
            </a:r>
          </a:p>
          <a:p>
            <a:pPr eaLnBrk="1" fontAlgn="auto" hangingPunct="1">
              <a:spcAft>
                <a:spcPts val="0"/>
              </a:spcAft>
              <a:buFont typeface="Arial"/>
              <a:buNone/>
              <a:defRPr/>
            </a:pPr>
            <a:r>
              <a:rPr lang="en-US" sz="2595" i="1" dirty="0">
                <a:ea typeface="Calibri" pitchFamily="-83" charset="0"/>
                <a:cs typeface="Calibri" pitchFamily="-83" charset="0"/>
              </a:rPr>
              <a:t>	</a:t>
            </a:r>
            <a:r>
              <a:rPr lang="en-US" sz="2595" i="1" dirty="0" smtClean="0">
                <a:ea typeface="Calibri" pitchFamily="-83" charset="0"/>
                <a:cs typeface="Calibri" pitchFamily="-83" charset="0"/>
              </a:rPr>
              <a:t>- non-native species</a:t>
            </a: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152400"/>
            <a:ext cx="7772400" cy="1143000"/>
          </a:xfrm>
        </p:spPr>
        <p:txBody>
          <a:bodyPr/>
          <a:lstStyle/>
          <a:p>
            <a:pPr eaLnBrk="1" hangingPunct="1"/>
            <a:r>
              <a:rPr lang="en-US" sz="2800" b="1" i="1" dirty="0" smtClean="0">
                <a:latin typeface="Calibri Bold Italic" charset="0"/>
                <a:ea typeface="ＭＳ Ｐゴシック" pitchFamily="4" charset="-128"/>
                <a:cs typeface="ＭＳ Ｐゴシック" pitchFamily="4" charset="-128"/>
              </a:rPr>
              <a:t>ALLOPATRIC SPECIATION</a:t>
            </a:r>
            <a:r>
              <a:rPr lang="en-US" sz="3200" dirty="0" smtClean="0">
                <a:latin typeface="Calibri Bold Italic" charset="0"/>
                <a:ea typeface="ＭＳ Ｐゴシック" pitchFamily="4" charset="-128"/>
                <a:cs typeface="ＭＳ Ｐゴシック" pitchFamily="4" charset="-128"/>
              </a:rPr>
              <a:t/>
            </a:r>
            <a:br>
              <a:rPr lang="en-US" sz="3200" dirty="0" smtClean="0">
                <a:latin typeface="Calibri Bold Italic" charset="0"/>
                <a:ea typeface="ＭＳ Ｐゴシック" pitchFamily="4" charset="-128"/>
                <a:cs typeface="ＭＳ Ｐゴシック" pitchFamily="4" charset="-128"/>
              </a:rPr>
            </a:br>
            <a:r>
              <a:rPr lang="en-US" sz="2400" dirty="0">
                <a:latin typeface="Calibri Bold Italic" charset="0"/>
                <a:ea typeface="ＭＳ Ｐゴシック" pitchFamily="4" charset="-128"/>
                <a:cs typeface="ＭＳ Ｐゴシック" pitchFamily="4" charset="-128"/>
              </a:rPr>
              <a:t>i</a:t>
            </a:r>
            <a:r>
              <a:rPr lang="en-US" sz="2400" dirty="0" smtClean="0">
                <a:latin typeface="Calibri Bold Italic" charset="0"/>
                <a:ea typeface="ＭＳ Ｐゴシック" pitchFamily="4" charset="-128"/>
                <a:cs typeface="ＭＳ Ｐゴシック" pitchFamily="4" charset="-128"/>
              </a:rPr>
              <a:t>llustrative example: desert squirrels</a:t>
            </a:r>
            <a:endParaRPr lang="en-US" dirty="0" smtClean="0">
              <a:ea typeface="ＭＳ Ｐゴシック" pitchFamily="4" charset="-128"/>
              <a:cs typeface="ＭＳ Ｐゴシック" pitchFamily="4" charset="-128"/>
            </a:endParaRPr>
          </a:p>
        </p:txBody>
      </p:sp>
      <p:grpSp>
        <p:nvGrpSpPr>
          <p:cNvPr id="36867" name="Group 3"/>
          <p:cNvGrpSpPr>
            <a:grpSpLocks/>
          </p:cNvGrpSpPr>
          <p:nvPr/>
        </p:nvGrpSpPr>
        <p:grpSpPr bwMode="auto">
          <a:xfrm>
            <a:off x="457200" y="1371600"/>
            <a:ext cx="7767638" cy="4092575"/>
            <a:chOff x="442" y="1776"/>
            <a:chExt cx="5270" cy="2353"/>
          </a:xfrm>
        </p:grpSpPr>
        <p:sp>
          <p:nvSpPr>
            <p:cNvPr id="36869" name="Text Box 4"/>
            <p:cNvSpPr txBox="1">
              <a:spLocks noChangeArrowheads="1"/>
            </p:cNvSpPr>
            <p:nvPr/>
          </p:nvSpPr>
          <p:spPr bwMode="auto">
            <a:xfrm>
              <a:off x="442" y="3954"/>
              <a:ext cx="125" cy="175"/>
            </a:xfrm>
            <a:prstGeom prst="rect">
              <a:avLst/>
            </a:prstGeom>
            <a:noFill/>
            <a:ln w="9525">
              <a:noFill/>
              <a:miter lim="800000"/>
              <a:headEnd/>
              <a:tailEnd/>
            </a:ln>
          </p:spPr>
          <p:txBody>
            <a:bodyPr wrap="none" lIns="92075" tIns="46038" rIns="92075" bIns="46038" anchor="ctr">
              <a:prstTxWarp prst="textNoShape">
                <a:avLst/>
              </a:prstTxWarp>
              <a:spAutoFit/>
            </a:bodyPr>
            <a:lstStyle/>
            <a:p>
              <a:pPr algn="ctr"/>
              <a:endParaRPr kumimoji="1" lang="en-US" sz="1400" b="1">
                <a:sym typeface="Symbol" pitchFamily="4" charset="2"/>
              </a:endParaRPr>
            </a:p>
          </p:txBody>
        </p:sp>
        <p:grpSp>
          <p:nvGrpSpPr>
            <p:cNvPr id="36870" name="Group 5"/>
            <p:cNvGrpSpPr>
              <a:grpSpLocks/>
            </p:cNvGrpSpPr>
            <p:nvPr/>
          </p:nvGrpSpPr>
          <p:grpSpPr bwMode="auto">
            <a:xfrm>
              <a:off x="864" y="1776"/>
              <a:ext cx="4848" cy="2290"/>
              <a:chOff x="384" y="864"/>
              <a:chExt cx="4848" cy="2290"/>
            </a:xfrm>
          </p:grpSpPr>
          <p:pic>
            <p:nvPicPr>
              <p:cNvPr id="36871" name="Picture 6"/>
              <p:cNvPicPr>
                <a:picLocks noChangeAspect="1" noChangeArrowheads="1"/>
              </p:cNvPicPr>
              <p:nvPr/>
            </p:nvPicPr>
            <p:blipFill>
              <a:blip r:embed="rId2"/>
              <a:srcRect/>
              <a:stretch>
                <a:fillRect/>
              </a:stretch>
            </p:blipFill>
            <p:spPr bwMode="auto">
              <a:xfrm>
                <a:off x="384" y="864"/>
                <a:ext cx="4848" cy="2290"/>
              </a:xfrm>
              <a:prstGeom prst="rect">
                <a:avLst/>
              </a:prstGeom>
              <a:noFill/>
              <a:ln w="9525">
                <a:noFill/>
                <a:miter lim="800000"/>
                <a:headEnd/>
                <a:tailEnd/>
              </a:ln>
            </p:spPr>
          </p:pic>
          <p:sp>
            <p:nvSpPr>
              <p:cNvPr id="36872" name="Text Box 7"/>
              <p:cNvSpPr txBox="1">
                <a:spLocks noChangeArrowheads="1"/>
              </p:cNvSpPr>
              <p:nvPr/>
            </p:nvSpPr>
            <p:spPr bwMode="auto">
              <a:xfrm>
                <a:off x="1217" y="1831"/>
                <a:ext cx="648" cy="175"/>
              </a:xfrm>
              <a:prstGeom prst="rect">
                <a:avLst/>
              </a:prstGeom>
              <a:noFill/>
              <a:ln w="9525">
                <a:noFill/>
                <a:miter lim="800000"/>
                <a:headEnd/>
                <a:tailEnd/>
              </a:ln>
            </p:spPr>
            <p:txBody>
              <a:bodyPr wrap="none" lIns="92075" tIns="46038" rIns="92075" bIns="46038" anchor="ctr">
                <a:prstTxWarp prst="textNoShape">
                  <a:avLst/>
                </a:prstTxWarp>
                <a:spAutoFit/>
              </a:bodyPr>
              <a:lstStyle/>
              <a:p>
                <a:pPr algn="ctr">
                  <a:spcBef>
                    <a:spcPct val="50000"/>
                  </a:spcBef>
                </a:pPr>
                <a:r>
                  <a:rPr kumimoji="1" lang="en-US" sz="1400" b="1" i="1" dirty="0">
                    <a:solidFill>
                      <a:schemeClr val="bg1"/>
                    </a:solidFill>
                  </a:rPr>
                  <a:t>A. </a:t>
                </a:r>
                <a:r>
                  <a:rPr kumimoji="1" lang="en-US" sz="1400" b="1" i="1" dirty="0" err="1">
                    <a:solidFill>
                      <a:schemeClr val="bg1"/>
                    </a:solidFill>
                  </a:rPr>
                  <a:t>harrisi</a:t>
                </a:r>
                <a:endParaRPr kumimoji="1" lang="en-US" sz="1400" b="1" i="1" dirty="0">
                  <a:solidFill>
                    <a:schemeClr val="bg1"/>
                  </a:solidFill>
                </a:endParaRPr>
              </a:p>
            </p:txBody>
          </p:sp>
          <p:sp>
            <p:nvSpPr>
              <p:cNvPr id="36873" name="Text Box 8"/>
              <p:cNvSpPr txBox="1">
                <a:spLocks noChangeArrowheads="1"/>
              </p:cNvSpPr>
              <p:nvPr/>
            </p:nvSpPr>
            <p:spPr bwMode="auto">
              <a:xfrm>
                <a:off x="3654" y="1841"/>
                <a:ext cx="782" cy="175"/>
              </a:xfrm>
              <a:prstGeom prst="rect">
                <a:avLst/>
              </a:prstGeom>
              <a:noFill/>
              <a:ln w="9525">
                <a:noFill/>
                <a:miter lim="800000"/>
                <a:headEnd/>
                <a:tailEnd/>
              </a:ln>
            </p:spPr>
            <p:txBody>
              <a:bodyPr wrap="none" lIns="92075" tIns="46038" rIns="92075" bIns="46038" anchor="ctr">
                <a:prstTxWarp prst="textNoShape">
                  <a:avLst/>
                </a:prstTxWarp>
                <a:spAutoFit/>
              </a:bodyPr>
              <a:lstStyle/>
              <a:p>
                <a:pPr algn="ctr">
                  <a:spcBef>
                    <a:spcPct val="50000"/>
                  </a:spcBef>
                </a:pPr>
                <a:r>
                  <a:rPr kumimoji="1" lang="en-US" sz="1400" b="1" i="1">
                    <a:solidFill>
                      <a:schemeClr val="bg1"/>
                    </a:solidFill>
                  </a:rPr>
                  <a:t>A. leucurus</a:t>
                </a:r>
              </a:p>
            </p:txBody>
          </p:sp>
        </p:grpSp>
      </p:grpSp>
      <p:sp>
        <p:nvSpPr>
          <p:cNvPr id="36868" name="Rectangle 9"/>
          <p:cNvSpPr>
            <a:spLocks noChangeArrowheads="1"/>
          </p:cNvSpPr>
          <p:nvPr/>
        </p:nvSpPr>
        <p:spPr bwMode="auto">
          <a:xfrm>
            <a:off x="990600" y="5486400"/>
            <a:ext cx="6911975" cy="830263"/>
          </a:xfrm>
          <a:prstGeom prst="rect">
            <a:avLst/>
          </a:prstGeom>
          <a:noFill/>
          <a:ln w="9525">
            <a:noFill/>
            <a:miter lim="800000"/>
            <a:headEnd/>
            <a:tailEnd/>
          </a:ln>
        </p:spPr>
        <p:txBody>
          <a:bodyPr wrap="none">
            <a:prstTxWarp prst="textNoShape">
              <a:avLst/>
            </a:prstTxWarp>
            <a:spAutoFit/>
          </a:bodyPr>
          <a:lstStyle/>
          <a:p>
            <a:r>
              <a:rPr lang="en-US">
                <a:latin typeface="Calibri" pitchFamily="4" charset="0"/>
              </a:rPr>
              <a:t>One or both populations may undergo genetic change</a:t>
            </a:r>
          </a:p>
          <a:p>
            <a:r>
              <a:rPr lang="en-US">
                <a:latin typeface="Calibri" pitchFamily="4" charset="0"/>
              </a:rPr>
              <a:t>  via selection or drift – </a:t>
            </a:r>
            <a:r>
              <a:rPr lang="en-US" b="1" i="1">
                <a:latin typeface="Calibri" pitchFamily="4" charset="0"/>
              </a:rPr>
              <a:t>divergent evolution</a:t>
            </a:r>
            <a:endParaRPr lang="en-US" b="1" i="1"/>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485900" y="457200"/>
            <a:ext cx="6172200" cy="830263"/>
          </a:xfrm>
          <a:prstGeom prst="rect">
            <a:avLst/>
          </a:prstGeom>
          <a:noFill/>
          <a:ln w="9525">
            <a:noFill/>
            <a:miter lim="800000"/>
            <a:headEnd/>
            <a:tailEnd/>
          </a:ln>
        </p:spPr>
        <p:txBody>
          <a:bodyPr>
            <a:prstTxWarp prst="textNoShape">
              <a:avLst/>
            </a:prstTxWarp>
            <a:spAutoFit/>
          </a:bodyPr>
          <a:lstStyle/>
          <a:p>
            <a:r>
              <a:rPr lang="en-US" i="1" dirty="0">
                <a:solidFill>
                  <a:srgbClr val="7F7F7F"/>
                </a:solidFill>
                <a:latin typeface="Calibri" pitchFamily="4" charset="0"/>
                <a:ea typeface="ＭＳ Ｐゴシック" pitchFamily="4" charset="-128"/>
                <a:cs typeface="ＭＳ Ｐゴシック" pitchFamily="4" charset="-128"/>
              </a:rPr>
              <a:t>[In contrast: </a:t>
            </a:r>
            <a:r>
              <a:rPr lang="en-US" b="1" i="1" dirty="0">
                <a:solidFill>
                  <a:srgbClr val="7F7F7F"/>
                </a:solidFill>
                <a:latin typeface="Calibri" pitchFamily="4" charset="0"/>
                <a:ea typeface="ＭＳ Ｐゴシック" pitchFamily="4" charset="-128"/>
                <a:cs typeface="ＭＳ Ｐゴシック" pitchFamily="4" charset="-128"/>
              </a:rPr>
              <a:t>convergent evolution – </a:t>
            </a:r>
            <a:r>
              <a:rPr lang="en-US" i="1" dirty="0">
                <a:solidFill>
                  <a:srgbClr val="7F7F7F"/>
                </a:solidFill>
                <a:latin typeface="Calibri" pitchFamily="4" charset="0"/>
                <a:ea typeface="ＭＳ Ｐゴシック" pitchFamily="4" charset="-128"/>
                <a:cs typeface="ＭＳ Ｐゴシック" pitchFamily="4" charset="-128"/>
              </a:rPr>
              <a:t>different evolutionary paths yield similar organisms]</a:t>
            </a:r>
          </a:p>
        </p:txBody>
      </p:sp>
      <p:pic>
        <p:nvPicPr>
          <p:cNvPr id="37891" name="Picture 3"/>
          <p:cNvPicPr>
            <a:picLocks noChangeAspect="1"/>
          </p:cNvPicPr>
          <p:nvPr/>
        </p:nvPicPr>
        <p:blipFill>
          <a:blip r:embed="rId2"/>
          <a:srcRect/>
          <a:stretch>
            <a:fillRect/>
          </a:stretch>
        </p:blipFill>
        <p:spPr bwMode="auto">
          <a:xfrm>
            <a:off x="1535113" y="1676400"/>
            <a:ext cx="6073775" cy="3036888"/>
          </a:xfrm>
          <a:prstGeom prst="rect">
            <a:avLst/>
          </a:prstGeom>
          <a:noFill/>
          <a:ln w="9525">
            <a:noFill/>
            <a:miter lim="800000"/>
            <a:headEnd/>
            <a:tailEnd/>
          </a:ln>
        </p:spPr>
      </p:pic>
      <p:sp>
        <p:nvSpPr>
          <p:cNvPr id="5" name="TextBox 4"/>
          <p:cNvSpPr txBox="1"/>
          <p:nvPr/>
        </p:nvSpPr>
        <p:spPr>
          <a:xfrm>
            <a:off x="1524000" y="4724400"/>
            <a:ext cx="1676400" cy="646113"/>
          </a:xfrm>
          <a:prstGeom prst="rect">
            <a:avLst/>
          </a:prstGeom>
          <a:noFill/>
        </p:spPr>
        <p:txBody>
          <a:bodyPr>
            <a:spAutoFit/>
          </a:bodyPr>
          <a:lstStyle/>
          <a:p>
            <a:pPr>
              <a:defRPr/>
            </a:pPr>
            <a:r>
              <a:rPr lang="en-US" sz="1800" i="1" dirty="0">
                <a:solidFill>
                  <a:srgbClr val="7F7F7F"/>
                </a:solidFill>
                <a:latin typeface="+mj-lt"/>
                <a:ea typeface="ＭＳ Ｐゴシック" pitchFamily="-65" charset="-128"/>
                <a:cs typeface="ＭＳ Ｐゴシック" pitchFamily="-65" charset="-128"/>
              </a:rPr>
              <a:t>Aloe </a:t>
            </a:r>
            <a:r>
              <a:rPr lang="en-US" sz="1800" i="1" dirty="0" err="1">
                <a:solidFill>
                  <a:srgbClr val="7F7F7F"/>
                </a:solidFill>
                <a:latin typeface="+mj-lt"/>
                <a:ea typeface="ＭＳ Ｐゴシック" pitchFamily="-65" charset="-128"/>
                <a:cs typeface="ＭＳ Ｐゴシック" pitchFamily="-65" charset="-128"/>
              </a:rPr>
              <a:t>broomii</a:t>
            </a:r>
            <a:r>
              <a:rPr lang="en-US" sz="1800" i="1" dirty="0">
                <a:solidFill>
                  <a:srgbClr val="7F7F7F"/>
                </a:solidFill>
                <a:latin typeface="+mj-lt"/>
                <a:ea typeface="ＭＳ Ｐゴシック" pitchFamily="-65" charset="-128"/>
                <a:cs typeface="ＭＳ Ｐゴシック" pitchFamily="-65" charset="-128"/>
              </a:rPr>
              <a:t>,</a:t>
            </a:r>
            <a:r>
              <a:rPr lang="en-US" sz="1800" dirty="0">
                <a:solidFill>
                  <a:srgbClr val="7F7F7F"/>
                </a:solidFill>
                <a:latin typeface="+mj-lt"/>
                <a:ea typeface="ＭＳ Ｐゴシック" pitchFamily="-65" charset="-128"/>
                <a:cs typeface="ＭＳ Ｐゴシック" pitchFamily="-65" charset="-128"/>
              </a:rPr>
              <a:t> Africa</a:t>
            </a:r>
          </a:p>
        </p:txBody>
      </p:sp>
      <p:sp>
        <p:nvSpPr>
          <p:cNvPr id="35845" name="TextBox 5"/>
          <p:cNvSpPr txBox="1">
            <a:spLocks noChangeArrowheads="1"/>
          </p:cNvSpPr>
          <p:nvPr/>
        </p:nvSpPr>
        <p:spPr bwMode="auto">
          <a:xfrm>
            <a:off x="4572000" y="4724400"/>
            <a:ext cx="2438400" cy="646113"/>
          </a:xfrm>
          <a:prstGeom prst="rect">
            <a:avLst/>
          </a:prstGeom>
          <a:noFill/>
          <a:ln w="9525">
            <a:noFill/>
            <a:miter lim="800000"/>
            <a:headEnd/>
            <a:tailEnd/>
          </a:ln>
        </p:spPr>
        <p:txBody>
          <a:bodyPr>
            <a:prstTxWarp prst="textNoShape">
              <a:avLst/>
            </a:prstTxWarp>
            <a:spAutoFit/>
          </a:bodyPr>
          <a:lstStyle/>
          <a:p>
            <a:pPr>
              <a:defRPr/>
            </a:pPr>
            <a:r>
              <a:rPr lang="en-US" sz="1800" i="1" dirty="0">
                <a:solidFill>
                  <a:srgbClr val="7F7F7F"/>
                </a:solidFill>
                <a:latin typeface="+mj-lt"/>
                <a:ea typeface="ＭＳ Ｐゴシック" pitchFamily="-83" charset="-128"/>
                <a:cs typeface="ＭＳ Ｐゴシック" pitchFamily="-83" charset="-128"/>
              </a:rPr>
              <a:t>Agave Americana </a:t>
            </a:r>
            <a:r>
              <a:rPr lang="en-US" sz="1800" dirty="0">
                <a:solidFill>
                  <a:srgbClr val="7F7F7F"/>
                </a:solidFill>
                <a:latin typeface="+mj-lt"/>
                <a:ea typeface="ＭＳ Ｐゴシック" pitchFamily="-83" charset="-128"/>
                <a:cs typeface="ＭＳ Ｐゴシック" pitchFamily="-83" charset="-128"/>
              </a:rPr>
              <a:t>Mexico, US</a:t>
            </a:r>
          </a:p>
        </p:txBody>
      </p:sp>
      <p:sp>
        <p:nvSpPr>
          <p:cNvPr id="37894" name="TextBox 7"/>
          <p:cNvSpPr txBox="1">
            <a:spLocks noChangeArrowheads="1"/>
          </p:cNvSpPr>
          <p:nvPr/>
        </p:nvSpPr>
        <p:spPr bwMode="auto">
          <a:xfrm>
            <a:off x="914400" y="5562600"/>
            <a:ext cx="7467600" cy="769441"/>
          </a:xfrm>
          <a:prstGeom prst="rect">
            <a:avLst/>
          </a:prstGeom>
          <a:noFill/>
          <a:ln w="9525">
            <a:noFill/>
            <a:miter lim="800000"/>
            <a:headEnd/>
            <a:tailEnd/>
          </a:ln>
        </p:spPr>
        <p:txBody>
          <a:bodyPr wrap="square">
            <a:prstTxWarp prst="textNoShape">
              <a:avLst/>
            </a:prstTxWarp>
            <a:spAutoFit/>
          </a:bodyPr>
          <a:lstStyle/>
          <a:p>
            <a:r>
              <a:rPr lang="en-US" sz="2200" i="1" dirty="0">
                <a:solidFill>
                  <a:srgbClr val="7F7F7F"/>
                </a:solidFill>
                <a:latin typeface="Calibri" pitchFamily="4" charset="0"/>
                <a:ea typeface="ＭＳ Ｐゴシック" pitchFamily="4" charset="-128"/>
                <a:cs typeface="ＭＳ Ｐゴシック" pitchFamily="4" charset="-128"/>
              </a:rPr>
              <a:t>Distant common ancestor  (93mya) yet both adapted for a dry </a:t>
            </a:r>
            <a:r>
              <a:rPr lang="en-US" sz="2200" i="1" dirty="0" smtClean="0">
                <a:solidFill>
                  <a:srgbClr val="7F7F7F"/>
                </a:solidFill>
                <a:latin typeface="Calibri" pitchFamily="4" charset="0"/>
                <a:ea typeface="ＭＳ Ｐゴシック" pitchFamily="4" charset="-128"/>
                <a:cs typeface="ＭＳ Ｐゴシック" pitchFamily="4" charset="-128"/>
              </a:rPr>
              <a:t>climate</a:t>
            </a:r>
            <a:r>
              <a:rPr lang="en-US" sz="2200" i="1" dirty="0">
                <a:solidFill>
                  <a:srgbClr val="7F7F7F"/>
                </a:solidFill>
                <a:latin typeface="Calibri" pitchFamily="4" charset="0"/>
                <a:ea typeface="ＭＳ Ｐゴシック" pitchFamily="4" charset="-128"/>
                <a:cs typeface="ＭＳ Ｐゴシック" pitchFamily="4" charset="-128"/>
              </a:rPr>
              <a:t> </a:t>
            </a:r>
            <a:r>
              <a:rPr lang="en-US" sz="2200" i="1" dirty="0" smtClean="0">
                <a:solidFill>
                  <a:srgbClr val="7F7F7F"/>
                </a:solidFill>
                <a:latin typeface="Calibri" pitchFamily="4" charset="0"/>
                <a:ea typeface="ＭＳ Ｐゴシック" pitchFamily="4" charset="-128"/>
                <a:cs typeface="ＭＳ Ｐゴシック" pitchFamily="4" charset="-128"/>
              </a:rPr>
              <a:t>(spiny leaves, </a:t>
            </a:r>
            <a:r>
              <a:rPr lang="en-US" sz="2200" i="1" dirty="0">
                <a:solidFill>
                  <a:srgbClr val="7F7F7F"/>
                </a:solidFill>
                <a:latin typeface="Calibri" pitchFamily="4" charset="0"/>
                <a:ea typeface="ＭＳ Ｐゴシック" pitchFamily="4" charset="-128"/>
                <a:cs typeface="ＭＳ Ｐゴシック" pitchFamily="4" charset="-128"/>
              </a:rPr>
              <a:t>succulent leaves, CAM </a:t>
            </a:r>
            <a:r>
              <a:rPr lang="en-US" sz="2200" i="1" dirty="0" smtClean="0">
                <a:solidFill>
                  <a:srgbClr val="7F7F7F"/>
                </a:solidFill>
                <a:latin typeface="Calibri" pitchFamily="4" charset="0"/>
                <a:ea typeface="ＭＳ Ｐゴシック" pitchFamily="4" charset="-128"/>
                <a:cs typeface="ＭＳ Ｐゴシック" pitchFamily="4" charset="-128"/>
              </a:rPr>
              <a:t>photosynthesis)</a:t>
            </a:r>
            <a:endParaRPr lang="en-US" sz="2200" i="1" dirty="0">
              <a:solidFill>
                <a:srgbClr val="7F7F7F"/>
              </a:solidFill>
              <a:latin typeface="Calibri" pitchFamily="4" charset="0"/>
              <a:ea typeface="ＭＳ Ｐゴシック" pitchFamily="4" charset="-128"/>
              <a:cs typeface="ＭＳ Ｐゴシック" pitchFamily="4" charset="-128"/>
            </a:endParaRPr>
          </a:p>
        </p:txBody>
      </p:sp>
      <p:pic>
        <p:nvPicPr>
          <p:cNvPr id="9" name="Picture 8"/>
          <p:cNvPicPr>
            <a:picLocks noChangeAspect="1"/>
          </p:cNvPicPr>
          <p:nvPr/>
        </p:nvPicPr>
        <p:blipFill>
          <a:blip r:embed="rId3"/>
          <a:srcRect/>
          <a:stretch>
            <a:fillRect/>
          </a:stretch>
        </p:blipFill>
        <p:spPr bwMode="auto">
          <a:xfrm>
            <a:off x="457200" y="1524000"/>
            <a:ext cx="8096250" cy="4800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152400"/>
            <a:ext cx="7772400" cy="1143000"/>
          </a:xfrm>
        </p:spPr>
        <p:txBody>
          <a:bodyPr/>
          <a:lstStyle/>
          <a:p>
            <a:pPr eaLnBrk="1" hangingPunct="1"/>
            <a:r>
              <a:rPr lang="en-US" sz="2800" b="1" i="1" dirty="0" smtClean="0">
                <a:latin typeface="Calibri Bold Italic" charset="0"/>
                <a:ea typeface="ＭＳ Ｐゴシック" pitchFamily="4" charset="-128"/>
                <a:cs typeface="ＭＳ Ｐゴシック" pitchFamily="4" charset="-128"/>
              </a:rPr>
              <a:t>ALLOPATRIC SPECIATION</a:t>
            </a:r>
            <a:r>
              <a:rPr lang="en-US" sz="3200" dirty="0" smtClean="0">
                <a:latin typeface="Calibri Bold Italic" charset="0"/>
                <a:ea typeface="ＭＳ Ｐゴシック" pitchFamily="4" charset="-128"/>
                <a:cs typeface="ＭＳ Ｐゴシック" pitchFamily="4" charset="-128"/>
              </a:rPr>
              <a:t/>
            </a:r>
            <a:br>
              <a:rPr lang="en-US" sz="3200" dirty="0" smtClean="0">
                <a:latin typeface="Calibri Bold Italic" charset="0"/>
                <a:ea typeface="ＭＳ Ｐゴシック" pitchFamily="4" charset="-128"/>
                <a:cs typeface="ＭＳ Ｐゴシック" pitchFamily="4" charset="-128"/>
              </a:rPr>
            </a:br>
            <a:r>
              <a:rPr lang="en-US" sz="2400" dirty="0">
                <a:latin typeface="Calibri Bold Italic" charset="0"/>
                <a:ea typeface="ＭＳ Ｐゴシック" pitchFamily="4" charset="-128"/>
                <a:cs typeface="ＭＳ Ｐゴシック" pitchFamily="4" charset="-128"/>
              </a:rPr>
              <a:t>i</a:t>
            </a:r>
            <a:r>
              <a:rPr lang="en-US" sz="2400" dirty="0" smtClean="0">
                <a:latin typeface="Calibri Bold Italic" charset="0"/>
                <a:ea typeface="ＭＳ Ｐゴシック" pitchFamily="4" charset="-128"/>
                <a:cs typeface="ＭＳ Ｐゴシック" pitchFamily="4" charset="-128"/>
              </a:rPr>
              <a:t>llustrative example: Hawaiian Honeycreepers </a:t>
            </a:r>
            <a:endParaRPr lang="en-US" dirty="0" smtClean="0">
              <a:ea typeface="ＭＳ Ｐゴシック" pitchFamily="4" charset="-128"/>
              <a:cs typeface="ＭＳ Ｐゴシック" pitchFamily="4" charset="-128"/>
            </a:endParaRPr>
          </a:p>
        </p:txBody>
      </p:sp>
      <p:pic>
        <p:nvPicPr>
          <p:cNvPr id="38915" name="Picture 13"/>
          <p:cNvPicPr>
            <a:picLocks noChangeAspect="1"/>
          </p:cNvPicPr>
          <p:nvPr/>
        </p:nvPicPr>
        <p:blipFill>
          <a:blip r:embed="rId3"/>
          <a:srcRect/>
          <a:stretch>
            <a:fillRect/>
          </a:stretch>
        </p:blipFill>
        <p:spPr bwMode="auto">
          <a:xfrm>
            <a:off x="2133600" y="1295400"/>
            <a:ext cx="6248400" cy="4599041"/>
          </a:xfrm>
          <a:prstGeom prst="rect">
            <a:avLst/>
          </a:prstGeom>
          <a:noFill/>
          <a:ln w="9525">
            <a:noFill/>
            <a:miter lim="800000"/>
            <a:headEnd/>
            <a:tailEnd/>
          </a:ln>
        </p:spPr>
      </p:pic>
      <p:pic>
        <p:nvPicPr>
          <p:cNvPr id="38916" name="Picture 15"/>
          <p:cNvPicPr>
            <a:picLocks noChangeAspect="1"/>
          </p:cNvPicPr>
          <p:nvPr/>
        </p:nvPicPr>
        <p:blipFill>
          <a:blip r:embed="rId4"/>
          <a:srcRect/>
          <a:stretch>
            <a:fillRect/>
          </a:stretch>
        </p:blipFill>
        <p:spPr bwMode="auto">
          <a:xfrm>
            <a:off x="1219200" y="2819400"/>
            <a:ext cx="3581400" cy="3581400"/>
          </a:xfrm>
          <a:prstGeom prst="rect">
            <a:avLst/>
          </a:prstGeom>
          <a:noFill/>
          <a:ln w="9525">
            <a:noFill/>
            <a:miter lim="800000"/>
            <a:headEnd/>
            <a:tailEnd/>
          </a:ln>
        </p:spPr>
      </p:pic>
      <p:sp>
        <p:nvSpPr>
          <p:cNvPr id="21" name="TextBox 20"/>
          <p:cNvSpPr txBox="1"/>
          <p:nvPr/>
        </p:nvSpPr>
        <p:spPr>
          <a:xfrm>
            <a:off x="457200" y="2286000"/>
            <a:ext cx="1752600" cy="646331"/>
          </a:xfrm>
          <a:prstGeom prst="rect">
            <a:avLst/>
          </a:prstGeom>
          <a:noFill/>
        </p:spPr>
        <p:txBody>
          <a:bodyPr>
            <a:spAutoFit/>
          </a:bodyPr>
          <a:lstStyle/>
          <a:p>
            <a:pPr>
              <a:defRPr/>
            </a:pPr>
            <a:r>
              <a:rPr lang="en-US" sz="1800" i="1" dirty="0" smtClean="0">
                <a:latin typeface="+mj-lt"/>
                <a:ea typeface="ヒラギノ角ゴ Pro W3" pitchFamily="-83" charset="-128"/>
                <a:cs typeface="ヒラギノ角ゴ Pro W3" pitchFamily="-83" charset="-128"/>
              </a:rPr>
              <a:t>55 </a:t>
            </a:r>
            <a:r>
              <a:rPr lang="en-US" sz="1800" i="1" dirty="0">
                <a:latin typeface="+mj-lt"/>
                <a:ea typeface="ヒラギノ角ゴ Pro W3" pitchFamily="-83" charset="-128"/>
                <a:cs typeface="ヒラギノ角ゴ Pro W3" pitchFamily="-83" charset="-128"/>
              </a:rPr>
              <a:t>known sp, most extinct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152400"/>
            <a:ext cx="7772400" cy="1143000"/>
          </a:xfrm>
        </p:spPr>
        <p:txBody>
          <a:bodyPr/>
          <a:lstStyle/>
          <a:p>
            <a:pPr eaLnBrk="1" hangingPunct="1"/>
            <a:r>
              <a:rPr lang="en-US" sz="2800" b="1" i="1" dirty="0" smtClean="0">
                <a:latin typeface="Calibri Bold Italic" charset="0"/>
                <a:ea typeface="ＭＳ Ｐゴシック" pitchFamily="4" charset="-128"/>
                <a:cs typeface="ＭＳ Ｐゴシック" pitchFamily="4" charset="-128"/>
              </a:rPr>
              <a:t>ALLOPATRIC SPECIATION</a:t>
            </a:r>
            <a:r>
              <a:rPr lang="en-US" sz="3200" dirty="0" smtClean="0">
                <a:latin typeface="Calibri Bold Italic" charset="0"/>
                <a:ea typeface="ＭＳ Ｐゴシック" pitchFamily="4" charset="-128"/>
                <a:cs typeface="ＭＳ Ｐゴシック" pitchFamily="4" charset="-128"/>
              </a:rPr>
              <a:t/>
            </a:r>
            <a:br>
              <a:rPr lang="en-US" sz="3200" dirty="0" smtClean="0">
                <a:latin typeface="Calibri Bold Italic" charset="0"/>
                <a:ea typeface="ＭＳ Ｐゴシック" pitchFamily="4" charset="-128"/>
                <a:cs typeface="ＭＳ Ｐゴシック" pitchFamily="4" charset="-128"/>
              </a:rPr>
            </a:br>
            <a:r>
              <a:rPr lang="en-US" sz="2400" dirty="0">
                <a:latin typeface="Calibri Bold Italic" charset="0"/>
                <a:ea typeface="ＭＳ Ｐゴシック" pitchFamily="4" charset="-128"/>
                <a:cs typeface="ＭＳ Ｐゴシック" pitchFamily="4" charset="-128"/>
              </a:rPr>
              <a:t>i</a:t>
            </a:r>
            <a:r>
              <a:rPr lang="en-US" sz="2400" dirty="0" smtClean="0">
                <a:latin typeface="Calibri Bold Italic" charset="0"/>
                <a:ea typeface="ＭＳ Ｐゴシック" pitchFamily="4" charset="-128"/>
                <a:cs typeface="ＭＳ Ｐゴシック" pitchFamily="4" charset="-128"/>
              </a:rPr>
              <a:t>llustrative example: snapping shrimp </a:t>
            </a:r>
            <a:endParaRPr lang="en-US" dirty="0" smtClean="0">
              <a:ea typeface="ＭＳ Ｐゴシック" pitchFamily="4" charset="-128"/>
              <a:cs typeface="ＭＳ Ｐゴシック" pitchFamily="4" charset="-128"/>
            </a:endParaRPr>
          </a:p>
        </p:txBody>
      </p:sp>
      <p:pic>
        <p:nvPicPr>
          <p:cNvPr id="2" name="Picture 1" descr="l_052_03_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71600"/>
            <a:ext cx="7830830" cy="3962400"/>
          </a:xfrm>
          <a:prstGeom prst="rect">
            <a:avLst/>
          </a:prstGeom>
        </p:spPr>
      </p:pic>
      <p:sp>
        <p:nvSpPr>
          <p:cNvPr id="3" name="TextBox 2"/>
          <p:cNvSpPr txBox="1"/>
          <p:nvPr/>
        </p:nvSpPr>
        <p:spPr>
          <a:xfrm>
            <a:off x="838200" y="5486400"/>
            <a:ext cx="7772400" cy="830997"/>
          </a:xfrm>
          <a:prstGeom prst="rect">
            <a:avLst/>
          </a:prstGeom>
          <a:noFill/>
        </p:spPr>
        <p:txBody>
          <a:bodyPr wrap="square" rtlCol="0">
            <a:spAutoFit/>
          </a:bodyPr>
          <a:lstStyle/>
          <a:p>
            <a:r>
              <a:rPr lang="en-US" dirty="0" smtClean="0">
                <a:latin typeface="+mj-lt"/>
              </a:rPr>
              <a:t>Nearly genetically identical after 3 million years of isolation, yet when brought together, they ‘snap’ instead of courting</a:t>
            </a:r>
            <a:endParaRPr lang="en-US" dirty="0">
              <a:latin typeface="+mj-lt"/>
            </a:endParaRPr>
          </a:p>
        </p:txBody>
      </p:sp>
    </p:spTree>
    <p:extLst>
      <p:ext uri="{BB962C8B-B14F-4D97-AF65-F5344CB8AC3E}">
        <p14:creationId xmlns:p14="http://schemas.microsoft.com/office/powerpoint/2010/main" val="13888355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7772400" cy="1143000"/>
          </a:xfrm>
        </p:spPr>
        <p:txBody>
          <a:bodyPr rtlCol="0">
            <a:normAutofit fontScale="90000"/>
          </a:bodyPr>
          <a:lstStyle/>
          <a:p>
            <a:pPr eaLnBrk="1" fontAlgn="auto" hangingPunct="1">
              <a:spcAft>
                <a:spcPts val="0"/>
              </a:spcAft>
              <a:defRPr/>
            </a:pPr>
            <a:r>
              <a:rPr lang="en-US" sz="3100" b="1" i="1" dirty="0" smtClean="0">
                <a:latin typeface="Calibri Bold Italic" charset="0"/>
                <a:ea typeface="+mj-ea"/>
                <a:cs typeface="+mj-cs"/>
              </a:rPr>
              <a:t>SYMPATRIC SPECIATION</a:t>
            </a:r>
            <a:r>
              <a:rPr lang="en-US" sz="3200" dirty="0" smtClean="0">
                <a:latin typeface="Calibri Bold Italic" charset="0"/>
                <a:ea typeface="+mj-ea"/>
                <a:cs typeface="+mj-cs"/>
              </a:rPr>
              <a:t/>
            </a:r>
            <a:br>
              <a:rPr lang="en-US" sz="3200" dirty="0" smtClean="0">
                <a:latin typeface="Calibri Bold Italic" charset="0"/>
                <a:ea typeface="+mj-ea"/>
                <a:cs typeface="+mj-cs"/>
              </a:rPr>
            </a:br>
            <a:r>
              <a:rPr lang="en-US" sz="2400" dirty="0" smtClean="0">
                <a:latin typeface="Calibri Bold Italic" charset="0"/>
                <a:ea typeface="+mj-ea"/>
                <a:cs typeface="+mj-cs"/>
              </a:rPr>
              <a:t>Reproductive isolation </a:t>
            </a:r>
            <a:r>
              <a:rPr lang="en-US" sz="2400" b="1" dirty="0" smtClean="0">
                <a:latin typeface="Calibri Bold Italic" charset="0"/>
                <a:ea typeface="+mj-ea"/>
                <a:cs typeface="+mj-cs"/>
              </a:rPr>
              <a:t>despite no </a:t>
            </a:r>
            <a:r>
              <a:rPr lang="en-US" sz="2400" dirty="0" smtClean="0">
                <a:latin typeface="Calibri Bold Italic" charset="0"/>
                <a:ea typeface="+mj-ea"/>
                <a:cs typeface="+mj-cs"/>
              </a:rPr>
              <a:t>geographic isolation</a:t>
            </a:r>
            <a:br>
              <a:rPr lang="en-US" sz="2400" dirty="0" smtClean="0">
                <a:latin typeface="Calibri Bold Italic" charset="0"/>
                <a:ea typeface="+mj-ea"/>
                <a:cs typeface="+mj-cs"/>
              </a:rPr>
            </a:br>
            <a:endParaRPr lang="en-US" sz="2400" dirty="0" smtClean="0">
              <a:ea typeface="+mj-ea"/>
              <a:cs typeface="+mj-cs"/>
            </a:endParaRPr>
          </a:p>
        </p:txBody>
      </p:sp>
      <p:sp>
        <p:nvSpPr>
          <p:cNvPr id="39939" name="Rectangle 6"/>
          <p:cNvSpPr>
            <a:spLocks noChangeArrowheads="1"/>
          </p:cNvSpPr>
          <p:nvPr/>
        </p:nvSpPr>
        <p:spPr bwMode="auto">
          <a:xfrm>
            <a:off x="3429000" y="2714625"/>
            <a:ext cx="184150" cy="274638"/>
          </a:xfrm>
          <a:prstGeom prst="rect">
            <a:avLst/>
          </a:prstGeom>
          <a:noFill/>
          <a:ln w="9525">
            <a:noFill/>
            <a:miter lim="800000"/>
            <a:headEnd/>
            <a:tailEnd/>
          </a:ln>
        </p:spPr>
        <p:txBody>
          <a:bodyPr wrap="none">
            <a:prstTxWarp prst="textNoShape">
              <a:avLst/>
            </a:prstTxWarp>
            <a:spAutoFit/>
          </a:bodyPr>
          <a:lstStyle/>
          <a:p>
            <a:pPr algn="ctr">
              <a:spcBef>
                <a:spcPct val="50000"/>
              </a:spcBef>
            </a:pPr>
            <a:endParaRPr kumimoji="1" lang="en-US" sz="1200"/>
          </a:p>
        </p:txBody>
      </p:sp>
      <p:sp>
        <p:nvSpPr>
          <p:cNvPr id="15" name="TextBox 14"/>
          <p:cNvSpPr txBox="1"/>
          <p:nvPr/>
        </p:nvSpPr>
        <p:spPr>
          <a:xfrm>
            <a:off x="5410200" y="2743200"/>
            <a:ext cx="3276600" cy="1569660"/>
          </a:xfrm>
          <a:prstGeom prst="rect">
            <a:avLst/>
          </a:prstGeom>
          <a:noFill/>
        </p:spPr>
        <p:txBody>
          <a:bodyPr wrap="square">
            <a:spAutoFit/>
          </a:bodyPr>
          <a:lstStyle/>
          <a:p>
            <a:pPr>
              <a:defRPr/>
            </a:pPr>
            <a:r>
              <a:rPr lang="en-US" dirty="0">
                <a:latin typeface="+mj-lt"/>
                <a:ea typeface="ヒラギノ角ゴ Pro W3" pitchFamily="-83" charset="-128"/>
                <a:cs typeface="ヒラギノ角ゴ Pro W3" pitchFamily="-83" charset="-128"/>
              </a:rPr>
              <a:t>contiguous </a:t>
            </a:r>
            <a:r>
              <a:rPr lang="en-US" dirty="0" smtClean="0">
                <a:latin typeface="+mj-lt"/>
                <a:ea typeface="ヒラギノ角ゴ Pro W3" pitchFamily="-83" charset="-128"/>
                <a:cs typeface="ヒラギノ角ゴ Pro W3" pitchFamily="-83" charset="-128"/>
              </a:rPr>
              <a:t>distribution</a:t>
            </a:r>
          </a:p>
          <a:p>
            <a:pPr>
              <a:defRPr/>
            </a:pPr>
            <a:endParaRPr lang="en-US" dirty="0">
              <a:latin typeface="+mj-lt"/>
              <a:ea typeface="ヒラギノ角ゴ Pro W3" pitchFamily="-83" charset="-128"/>
              <a:cs typeface="ヒラギノ角ゴ Pro W3" pitchFamily="-83" charset="-128"/>
            </a:endParaRPr>
          </a:p>
          <a:p>
            <a:pPr>
              <a:defRPr/>
            </a:pPr>
            <a:r>
              <a:rPr lang="en-US" dirty="0" smtClean="0">
                <a:latin typeface="+mj-lt"/>
                <a:ea typeface="ヒラギノ角ゴ Pro W3" pitchFamily="-83" charset="-128"/>
                <a:cs typeface="ヒラギノ角ゴ Pro W3" pitchFamily="-83" charset="-128"/>
              </a:rPr>
              <a:t> temporal response to different soil chemistry</a:t>
            </a:r>
            <a:endParaRPr lang="en-US" dirty="0">
              <a:latin typeface="+mj-lt"/>
              <a:ea typeface="ヒラギノ角ゴ Pro W3" pitchFamily="-83" charset="-128"/>
              <a:cs typeface="ヒラギノ角ゴ Pro W3" pitchFamily="-83" charset="-128"/>
            </a:endParaRPr>
          </a:p>
        </p:txBody>
      </p:sp>
      <p:pic>
        <p:nvPicPr>
          <p:cNvPr id="39941" name="Picture 15"/>
          <p:cNvPicPr>
            <a:picLocks noChangeAspect="1"/>
          </p:cNvPicPr>
          <p:nvPr/>
        </p:nvPicPr>
        <p:blipFill>
          <a:blip r:embed="rId3"/>
          <a:srcRect/>
          <a:stretch>
            <a:fillRect/>
          </a:stretch>
        </p:blipFill>
        <p:spPr bwMode="auto">
          <a:xfrm>
            <a:off x="838200" y="1981200"/>
            <a:ext cx="4343400" cy="2978150"/>
          </a:xfrm>
          <a:prstGeom prst="rect">
            <a:avLst/>
          </a:prstGeom>
          <a:noFill/>
          <a:ln w="9525">
            <a:noFill/>
            <a:miter lim="800000"/>
            <a:headEnd/>
            <a:tailEnd/>
          </a:ln>
        </p:spPr>
      </p:pic>
      <p:pic>
        <p:nvPicPr>
          <p:cNvPr id="39942" name="Picture 16"/>
          <p:cNvPicPr>
            <a:picLocks noChangeAspect="1"/>
          </p:cNvPicPr>
          <p:nvPr/>
        </p:nvPicPr>
        <p:blipFill>
          <a:blip r:embed="rId4"/>
          <a:srcRect/>
          <a:stretch>
            <a:fillRect/>
          </a:stretch>
        </p:blipFill>
        <p:spPr bwMode="auto">
          <a:xfrm>
            <a:off x="914400" y="2895600"/>
            <a:ext cx="4267200" cy="2116138"/>
          </a:xfrm>
          <a:prstGeom prst="rect">
            <a:avLst/>
          </a:prstGeom>
          <a:noFill/>
          <a:ln w="9525">
            <a:noFill/>
            <a:miter lim="800000"/>
            <a:headEnd/>
            <a:tailEnd/>
          </a:ln>
        </p:spPr>
      </p:pic>
      <p:sp>
        <p:nvSpPr>
          <p:cNvPr id="18" name="TextBox 17"/>
          <p:cNvSpPr txBox="1"/>
          <p:nvPr/>
        </p:nvSpPr>
        <p:spPr>
          <a:xfrm>
            <a:off x="914400" y="5181600"/>
            <a:ext cx="4438650" cy="461963"/>
          </a:xfrm>
          <a:prstGeom prst="rect">
            <a:avLst/>
          </a:prstGeom>
          <a:noFill/>
        </p:spPr>
        <p:txBody>
          <a:bodyPr wrap="none">
            <a:spAutoFit/>
          </a:bodyPr>
          <a:lstStyle/>
          <a:p>
            <a:pPr>
              <a:defRPr/>
            </a:pPr>
            <a:r>
              <a:rPr lang="en-US" i="1" dirty="0">
                <a:latin typeface="+mj-lt"/>
                <a:ea typeface="ヒラギノ角ゴ Pro W3" pitchFamily="-83" charset="-128"/>
                <a:cs typeface="ヒラギノ角ゴ Pro W3" pitchFamily="-83" charset="-128"/>
              </a:rPr>
              <a:t>later to flower      earlier to flower</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7772400" cy="1143000"/>
          </a:xfrm>
        </p:spPr>
        <p:txBody>
          <a:bodyPr rtlCol="0">
            <a:normAutofit/>
          </a:bodyPr>
          <a:lstStyle/>
          <a:p>
            <a:pPr eaLnBrk="1" fontAlgn="auto" hangingPunct="1">
              <a:spcAft>
                <a:spcPts val="0"/>
              </a:spcAft>
              <a:defRPr/>
            </a:pPr>
            <a:r>
              <a:rPr lang="en-US" sz="3100" b="1" i="1" dirty="0" smtClean="0">
                <a:latin typeface="Calibri Bold Italic" charset="0"/>
                <a:ea typeface="+mj-ea"/>
                <a:cs typeface="+mj-cs"/>
              </a:rPr>
              <a:t>SYMPATRIC SPECIATION</a:t>
            </a:r>
            <a:r>
              <a:rPr lang="en-US" sz="3100" dirty="0" smtClean="0">
                <a:latin typeface="Calibri Bold Italic" charset="0"/>
                <a:ea typeface="+mj-ea"/>
                <a:cs typeface="+mj-cs"/>
              </a:rPr>
              <a:t/>
            </a:r>
            <a:br>
              <a:rPr lang="en-US" sz="3100" dirty="0" smtClean="0">
                <a:latin typeface="Calibri Bold Italic" charset="0"/>
                <a:ea typeface="+mj-ea"/>
                <a:cs typeface="+mj-cs"/>
              </a:rPr>
            </a:br>
            <a:r>
              <a:rPr lang="en-US" sz="2400" dirty="0">
                <a:latin typeface="Calibri Bold Italic" charset="0"/>
                <a:ea typeface="+mj-ea"/>
                <a:cs typeface="+mj-cs"/>
              </a:rPr>
              <a:t>i</a:t>
            </a:r>
            <a:r>
              <a:rPr lang="en-US" sz="2400" dirty="0" smtClean="0">
                <a:latin typeface="Calibri Bold Italic" charset="0"/>
                <a:ea typeface="+mj-ea"/>
                <a:cs typeface="+mj-cs"/>
              </a:rPr>
              <a:t>llustrative example: </a:t>
            </a:r>
            <a:r>
              <a:rPr lang="en-US" sz="2400" i="1" dirty="0" smtClean="0">
                <a:latin typeface="Calibri Bold Italic" charset="0"/>
                <a:ea typeface="+mj-ea"/>
                <a:cs typeface="+mj-cs"/>
              </a:rPr>
              <a:t>Cichlid</a:t>
            </a:r>
            <a:r>
              <a:rPr lang="en-US" sz="2400" dirty="0" smtClean="0">
                <a:latin typeface="Calibri Bold Italic" charset="0"/>
                <a:ea typeface="+mj-ea"/>
                <a:cs typeface="+mj-cs"/>
              </a:rPr>
              <a:t> fish</a:t>
            </a:r>
            <a:endParaRPr lang="en-US" sz="2400" dirty="0" smtClean="0">
              <a:ea typeface="+mj-ea"/>
              <a:cs typeface="+mj-cs"/>
            </a:endParaRPr>
          </a:p>
        </p:txBody>
      </p:sp>
      <p:sp>
        <p:nvSpPr>
          <p:cNvPr id="40963" name="Rectangle 4"/>
          <p:cNvSpPr>
            <a:spLocks noChangeArrowheads="1"/>
          </p:cNvSpPr>
          <p:nvPr/>
        </p:nvSpPr>
        <p:spPr bwMode="auto">
          <a:xfrm>
            <a:off x="685800" y="3886200"/>
            <a:ext cx="4495800" cy="461665"/>
          </a:xfrm>
          <a:prstGeom prst="rect">
            <a:avLst/>
          </a:prstGeom>
          <a:noFill/>
          <a:ln w="9525">
            <a:noFill/>
            <a:miter lim="800000"/>
            <a:headEnd/>
            <a:tailEnd/>
          </a:ln>
        </p:spPr>
        <p:txBody>
          <a:bodyPr>
            <a:prstTxWarp prst="textNoShape">
              <a:avLst/>
            </a:prstTxWarp>
            <a:spAutoFit/>
          </a:bodyPr>
          <a:lstStyle/>
          <a:p>
            <a:r>
              <a:rPr lang="en-US" dirty="0">
                <a:latin typeface="Calibri" pitchFamily="4" charset="0"/>
              </a:rPr>
              <a:t>sexual </a:t>
            </a:r>
            <a:r>
              <a:rPr lang="en-US" dirty="0" smtClean="0">
                <a:latin typeface="Calibri" pitchFamily="4" charset="0"/>
              </a:rPr>
              <a:t>selection  &gt;  speciation</a:t>
            </a:r>
            <a:endParaRPr lang="en-US" dirty="0"/>
          </a:p>
        </p:txBody>
      </p:sp>
      <p:sp>
        <p:nvSpPr>
          <p:cNvPr id="40964" name="Rectangle 6"/>
          <p:cNvSpPr>
            <a:spLocks noChangeArrowheads="1"/>
          </p:cNvSpPr>
          <p:nvPr/>
        </p:nvSpPr>
        <p:spPr bwMode="auto">
          <a:xfrm>
            <a:off x="3429000" y="2714625"/>
            <a:ext cx="184150" cy="274638"/>
          </a:xfrm>
          <a:prstGeom prst="rect">
            <a:avLst/>
          </a:prstGeom>
          <a:noFill/>
          <a:ln w="9525">
            <a:noFill/>
            <a:miter lim="800000"/>
            <a:headEnd/>
            <a:tailEnd/>
          </a:ln>
        </p:spPr>
        <p:txBody>
          <a:bodyPr wrap="none">
            <a:prstTxWarp prst="textNoShape">
              <a:avLst/>
            </a:prstTxWarp>
            <a:spAutoFit/>
          </a:bodyPr>
          <a:lstStyle/>
          <a:p>
            <a:pPr algn="ctr">
              <a:spcBef>
                <a:spcPct val="50000"/>
              </a:spcBef>
            </a:pPr>
            <a:endParaRPr kumimoji="1" lang="en-US" sz="1200"/>
          </a:p>
        </p:txBody>
      </p:sp>
      <p:pic>
        <p:nvPicPr>
          <p:cNvPr id="40965" name="Picture 53"/>
          <p:cNvPicPr>
            <a:picLocks noChangeAspect="1" noChangeArrowheads="1"/>
          </p:cNvPicPr>
          <p:nvPr/>
        </p:nvPicPr>
        <p:blipFill>
          <a:blip r:embed="rId2"/>
          <a:srcRect/>
          <a:stretch>
            <a:fillRect/>
          </a:stretch>
        </p:blipFill>
        <p:spPr bwMode="auto">
          <a:xfrm>
            <a:off x="1143000" y="1676400"/>
            <a:ext cx="3048000" cy="2032000"/>
          </a:xfrm>
          <a:prstGeom prst="rect">
            <a:avLst/>
          </a:prstGeom>
          <a:noFill/>
          <a:ln w="9525">
            <a:noFill/>
            <a:miter lim="800000"/>
            <a:headEnd/>
            <a:tailEnd/>
          </a:ln>
        </p:spPr>
      </p:pic>
      <p:pic>
        <p:nvPicPr>
          <p:cNvPr id="40966" name="Picture 54"/>
          <p:cNvPicPr>
            <a:picLocks noChangeAspect="1" noChangeArrowheads="1"/>
          </p:cNvPicPr>
          <p:nvPr/>
        </p:nvPicPr>
        <p:blipFill>
          <a:blip r:embed="rId3"/>
          <a:srcRect/>
          <a:stretch>
            <a:fillRect/>
          </a:stretch>
        </p:blipFill>
        <p:spPr bwMode="auto">
          <a:xfrm>
            <a:off x="4724400" y="1752600"/>
            <a:ext cx="3810000" cy="2081213"/>
          </a:xfrm>
          <a:prstGeom prst="rect">
            <a:avLst/>
          </a:prstGeom>
          <a:noFill/>
          <a:ln w="9525">
            <a:noFill/>
            <a:miter lim="800000"/>
            <a:headEnd/>
            <a:tailEnd/>
          </a:ln>
        </p:spPr>
      </p:pic>
      <p:sp>
        <p:nvSpPr>
          <p:cNvPr id="40967" name="Rectangle 57"/>
          <p:cNvSpPr>
            <a:spLocks noChangeArrowheads="1"/>
          </p:cNvSpPr>
          <p:nvPr/>
        </p:nvSpPr>
        <p:spPr bwMode="auto">
          <a:xfrm>
            <a:off x="1066800" y="4797425"/>
            <a:ext cx="7239000" cy="892175"/>
          </a:xfrm>
          <a:prstGeom prst="rect">
            <a:avLst/>
          </a:prstGeom>
          <a:noFill/>
          <a:ln w="9525">
            <a:noFill/>
            <a:miter lim="800000"/>
            <a:headEnd/>
            <a:tailEnd/>
          </a:ln>
        </p:spPr>
        <p:txBody>
          <a:bodyPr>
            <a:prstTxWarp prst="textNoShape">
              <a:avLst/>
            </a:prstTxWarp>
            <a:spAutoFit/>
          </a:bodyPr>
          <a:lstStyle/>
          <a:p>
            <a:pPr>
              <a:spcBef>
                <a:spcPct val="50000"/>
              </a:spcBef>
            </a:pPr>
            <a:endParaRPr kumimoji="1" lang="en-US" sz="1000"/>
          </a:p>
          <a:p>
            <a:pPr>
              <a:spcBef>
                <a:spcPct val="50000"/>
              </a:spcBef>
            </a:pPr>
            <a:endParaRPr kumimoji="1" lang="en-US" sz="1200"/>
          </a:p>
          <a:p>
            <a:endParaRPr lang="en-US"/>
          </a:p>
        </p:txBody>
      </p:sp>
      <p:sp>
        <p:nvSpPr>
          <p:cNvPr id="2" name="TextBox 1"/>
          <p:cNvSpPr txBox="1">
            <a:spLocks noChangeArrowheads="1"/>
          </p:cNvSpPr>
          <p:nvPr/>
        </p:nvSpPr>
        <p:spPr bwMode="auto">
          <a:xfrm>
            <a:off x="2971800" y="4876800"/>
            <a:ext cx="3200400" cy="2123658"/>
          </a:xfrm>
          <a:prstGeom prst="rect">
            <a:avLst/>
          </a:prstGeom>
          <a:noFill/>
          <a:ln w="9525">
            <a:noFill/>
            <a:miter lim="800000"/>
            <a:headEnd/>
            <a:tailEnd/>
          </a:ln>
        </p:spPr>
        <p:txBody>
          <a:bodyPr wrap="square">
            <a:prstTxWarp prst="textNoShape">
              <a:avLst/>
            </a:prstTxWarp>
            <a:spAutoFit/>
          </a:bodyPr>
          <a:lstStyle/>
          <a:p>
            <a:r>
              <a:rPr kumimoji="1" lang="en-US" sz="2000" dirty="0" smtClean="0"/>
              <a:t>• In daylight conditions there is a color distinction</a:t>
            </a:r>
          </a:p>
          <a:p>
            <a:r>
              <a:rPr kumimoji="1" lang="en-US" sz="2000" dirty="0" smtClean="0"/>
              <a:t>• </a:t>
            </a:r>
            <a:r>
              <a:rPr kumimoji="1" lang="en-US" sz="2000" dirty="0"/>
              <a:t>F</a:t>
            </a:r>
            <a:r>
              <a:rPr kumimoji="1" lang="en-US" sz="2000" dirty="0" smtClean="0"/>
              <a:t>emales mate </a:t>
            </a:r>
            <a:r>
              <a:rPr kumimoji="1" lang="en-US" sz="2000" dirty="0"/>
              <a:t>only with males of </a:t>
            </a:r>
            <a:r>
              <a:rPr kumimoji="1" lang="en-US" sz="2000" dirty="0" smtClean="0"/>
              <a:t>their own </a:t>
            </a:r>
            <a:r>
              <a:rPr kumimoji="1" lang="en-US" sz="2000" dirty="0"/>
              <a:t>species  </a:t>
            </a:r>
            <a:r>
              <a:rPr kumimoji="1" lang="en-US" dirty="0"/>
              <a:t/>
            </a:r>
            <a:br>
              <a:rPr kumimoji="1" lang="en-US" dirty="0"/>
            </a:br>
            <a:endParaRPr kumimoji="1" lang="en-US" dirty="0"/>
          </a:p>
          <a:p>
            <a:endParaRPr lang="en-US" dirty="0"/>
          </a:p>
        </p:txBody>
      </p:sp>
      <p:sp>
        <p:nvSpPr>
          <p:cNvPr id="3" name="TextBox 2"/>
          <p:cNvSpPr txBox="1">
            <a:spLocks noChangeArrowheads="1"/>
          </p:cNvSpPr>
          <p:nvPr/>
        </p:nvSpPr>
        <p:spPr bwMode="auto">
          <a:xfrm>
            <a:off x="6400800" y="4800600"/>
            <a:ext cx="2362200" cy="1323975"/>
          </a:xfrm>
          <a:prstGeom prst="rect">
            <a:avLst/>
          </a:prstGeom>
          <a:noFill/>
          <a:ln w="9525">
            <a:noFill/>
            <a:miter lim="800000"/>
            <a:headEnd/>
            <a:tailEnd/>
          </a:ln>
        </p:spPr>
        <p:txBody>
          <a:bodyPr>
            <a:prstTxWarp prst="textNoShape">
              <a:avLst/>
            </a:prstTxWarp>
            <a:spAutoFit/>
          </a:bodyPr>
          <a:lstStyle/>
          <a:p>
            <a:r>
              <a:rPr kumimoji="1" lang="en-US" sz="2000" dirty="0"/>
              <a:t>Under orange light, females of </a:t>
            </a:r>
            <a:r>
              <a:rPr kumimoji="1" lang="en-US" sz="2000" dirty="0" smtClean="0"/>
              <a:t>both species </a:t>
            </a:r>
            <a:r>
              <a:rPr kumimoji="1" lang="en-US" sz="2000" dirty="0"/>
              <a:t>mate indiscriminately</a:t>
            </a:r>
            <a:endParaRPr lang="en-US" sz="2000" dirty="0"/>
          </a:p>
        </p:txBody>
      </p:sp>
      <p:cxnSp>
        <p:nvCxnSpPr>
          <p:cNvPr id="40970" name="Straight Arrow Connector 4"/>
          <p:cNvCxnSpPr>
            <a:cxnSpLocks noChangeShapeType="1"/>
          </p:cNvCxnSpPr>
          <p:nvPr/>
        </p:nvCxnSpPr>
        <p:spPr bwMode="auto">
          <a:xfrm flipV="1">
            <a:off x="4876800" y="3810000"/>
            <a:ext cx="838200" cy="1066800"/>
          </a:xfrm>
          <a:prstGeom prst="straightConnector1">
            <a:avLst/>
          </a:prstGeom>
          <a:noFill/>
          <a:ln w="9525">
            <a:solidFill>
              <a:schemeClr val="tx1"/>
            </a:solidFill>
            <a:round/>
            <a:headEnd/>
            <a:tailEnd type="arrow" w="med" len="med"/>
          </a:ln>
        </p:spPr>
      </p:cxnSp>
      <p:cxnSp>
        <p:nvCxnSpPr>
          <p:cNvPr id="40971" name="Straight Arrow Connector 6"/>
          <p:cNvCxnSpPr>
            <a:cxnSpLocks noChangeShapeType="1"/>
          </p:cNvCxnSpPr>
          <p:nvPr/>
        </p:nvCxnSpPr>
        <p:spPr bwMode="auto">
          <a:xfrm flipV="1">
            <a:off x="7696200" y="3886200"/>
            <a:ext cx="0" cy="685800"/>
          </a:xfrm>
          <a:prstGeom prst="straightConnector1">
            <a:avLst/>
          </a:prstGeom>
          <a:noFill/>
          <a:ln w="9525">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1436688" y="1677988"/>
            <a:ext cx="184150" cy="457200"/>
          </a:xfrm>
          <a:prstGeom prst="rect">
            <a:avLst/>
          </a:prstGeom>
          <a:noFill/>
          <a:ln w="9525">
            <a:noFill/>
            <a:miter lim="800000"/>
            <a:headEnd/>
            <a:tailEnd/>
          </a:ln>
        </p:spPr>
        <p:txBody>
          <a:bodyPr wrap="none">
            <a:prstTxWarp prst="textNoShape">
              <a:avLst/>
            </a:prstTxWarp>
            <a:spAutoFit/>
          </a:bodyPr>
          <a:lstStyle/>
          <a:p>
            <a:endParaRPr lang="en-US"/>
          </a:p>
        </p:txBody>
      </p:sp>
      <p:pic>
        <p:nvPicPr>
          <p:cNvPr id="41988" name="Picture 6"/>
          <p:cNvPicPr>
            <a:picLocks noChangeAspect="1" noChangeArrowheads="1"/>
          </p:cNvPicPr>
          <p:nvPr/>
        </p:nvPicPr>
        <p:blipFill>
          <a:blip r:embed="rId3"/>
          <a:srcRect/>
          <a:stretch>
            <a:fillRect/>
          </a:stretch>
        </p:blipFill>
        <p:spPr bwMode="auto">
          <a:xfrm>
            <a:off x="1905000" y="1143000"/>
            <a:ext cx="4216400" cy="5257800"/>
          </a:xfrm>
          <a:prstGeom prst="rect">
            <a:avLst/>
          </a:prstGeom>
          <a:noFill/>
          <a:ln w="9525">
            <a:noFill/>
            <a:miter lim="800000"/>
            <a:headEnd/>
            <a:tailEnd/>
          </a:ln>
        </p:spPr>
      </p:pic>
      <p:sp>
        <p:nvSpPr>
          <p:cNvPr id="41989" name="Rectangle 7"/>
          <p:cNvSpPr>
            <a:spLocks noChangeArrowheads="1"/>
          </p:cNvSpPr>
          <p:nvPr/>
        </p:nvSpPr>
        <p:spPr bwMode="auto">
          <a:xfrm>
            <a:off x="5589588" y="1922463"/>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41990" name="Rectangle 8"/>
          <p:cNvSpPr>
            <a:spLocks noChangeArrowheads="1"/>
          </p:cNvSpPr>
          <p:nvPr/>
        </p:nvSpPr>
        <p:spPr bwMode="auto">
          <a:xfrm>
            <a:off x="6019800" y="3657600"/>
            <a:ext cx="2667000" cy="1569660"/>
          </a:xfrm>
          <a:prstGeom prst="rect">
            <a:avLst/>
          </a:prstGeom>
          <a:noFill/>
          <a:ln w="9525">
            <a:noFill/>
            <a:miter lim="800000"/>
            <a:headEnd/>
            <a:tailEnd/>
          </a:ln>
        </p:spPr>
        <p:txBody>
          <a:bodyPr wrap="square">
            <a:prstTxWarp prst="textNoShape">
              <a:avLst/>
            </a:prstTxWarp>
            <a:spAutoFit/>
          </a:bodyPr>
          <a:lstStyle/>
          <a:p>
            <a:r>
              <a:rPr lang="en-US" dirty="0" smtClean="0">
                <a:latin typeface="Calibri" pitchFamily="4" charset="0"/>
              </a:rPr>
              <a:t>Do not interbreed to close the ‘ring’; functionally separate species</a:t>
            </a:r>
            <a:endParaRPr lang="en-US" dirty="0"/>
          </a:p>
        </p:txBody>
      </p:sp>
      <p:sp>
        <p:nvSpPr>
          <p:cNvPr id="10" name="Rectangle 2"/>
          <p:cNvSpPr>
            <a:spLocks noGrp="1" noChangeArrowheads="1"/>
          </p:cNvSpPr>
          <p:nvPr>
            <p:ph type="title"/>
          </p:nvPr>
        </p:nvSpPr>
        <p:spPr>
          <a:xfrm>
            <a:off x="304800" y="304800"/>
            <a:ext cx="7772400" cy="1143000"/>
          </a:xfrm>
        </p:spPr>
        <p:txBody>
          <a:bodyPr rtlCol="0">
            <a:normAutofit fontScale="90000"/>
          </a:bodyPr>
          <a:lstStyle/>
          <a:p>
            <a:pPr eaLnBrk="1" fontAlgn="auto" hangingPunct="1">
              <a:spcAft>
                <a:spcPts val="0"/>
              </a:spcAft>
              <a:defRPr/>
            </a:pPr>
            <a:r>
              <a:rPr lang="en-US" sz="3100" b="1" i="1" dirty="0" smtClean="0">
                <a:latin typeface="Calibri Bold Italic" charset="0"/>
                <a:ea typeface="+mj-ea"/>
                <a:cs typeface="+mj-cs"/>
              </a:rPr>
              <a:t>SYMPATRIC SPECIATION</a:t>
            </a:r>
            <a:r>
              <a:rPr lang="en-US" sz="3100" dirty="0" smtClean="0">
                <a:latin typeface="Calibri Bold Italic" charset="0"/>
                <a:ea typeface="+mj-ea"/>
                <a:cs typeface="+mj-cs"/>
              </a:rPr>
              <a:t/>
            </a:r>
            <a:br>
              <a:rPr lang="en-US" sz="3100" dirty="0" smtClean="0">
                <a:latin typeface="Calibri Bold Italic" charset="0"/>
                <a:ea typeface="+mj-ea"/>
                <a:cs typeface="+mj-cs"/>
              </a:rPr>
            </a:br>
            <a:r>
              <a:rPr lang="en-US" sz="2400" dirty="0">
                <a:latin typeface="Calibri Bold Italic" charset="0"/>
                <a:ea typeface="+mj-ea"/>
                <a:cs typeface="+mj-cs"/>
              </a:rPr>
              <a:t>i</a:t>
            </a:r>
            <a:r>
              <a:rPr lang="en-US" sz="2400" dirty="0" smtClean="0">
                <a:latin typeface="Calibri Bold Italic" charset="0"/>
                <a:ea typeface="+mj-ea"/>
                <a:cs typeface="+mj-cs"/>
              </a:rPr>
              <a:t>llustrative </a:t>
            </a:r>
            <a:r>
              <a:rPr lang="en-US" sz="2400" dirty="0">
                <a:latin typeface="Calibri Bold Italic" charset="0"/>
                <a:ea typeface="+mj-ea"/>
                <a:cs typeface="+mj-cs"/>
              </a:rPr>
              <a:t>e</a:t>
            </a:r>
            <a:r>
              <a:rPr lang="en-US" sz="2400" dirty="0" smtClean="0">
                <a:latin typeface="Calibri Bold Italic" charset="0"/>
                <a:ea typeface="+mj-ea"/>
                <a:cs typeface="+mj-cs"/>
              </a:rPr>
              <a:t>xample: </a:t>
            </a:r>
            <a:r>
              <a:rPr lang="en-US" sz="2400" i="1" dirty="0" err="1" smtClean="0">
                <a:latin typeface="Calibri Bold Italic" charset="0"/>
                <a:ea typeface="+mj-ea"/>
                <a:cs typeface="+mj-cs"/>
              </a:rPr>
              <a:t>Ensatina</a:t>
            </a:r>
            <a:r>
              <a:rPr lang="en-US" sz="2400" dirty="0" smtClean="0">
                <a:latin typeface="Calibri Bold Italic" charset="0"/>
                <a:ea typeface="+mj-ea"/>
                <a:cs typeface="+mj-cs"/>
              </a:rPr>
              <a:t> salamanders</a:t>
            </a:r>
            <a:br>
              <a:rPr lang="en-US" sz="2400" dirty="0" smtClean="0">
                <a:latin typeface="Calibri Bold Italic" charset="0"/>
                <a:ea typeface="+mj-ea"/>
                <a:cs typeface="+mj-cs"/>
              </a:rPr>
            </a:br>
            <a:endParaRPr lang="en-US" sz="2400" dirty="0" smtClean="0">
              <a:ea typeface="+mj-ea"/>
              <a:cs typeface="+mj-cs"/>
            </a:endParaRPr>
          </a:p>
        </p:txBody>
      </p:sp>
      <p:sp>
        <p:nvSpPr>
          <p:cNvPr id="5" name="Rectangle 4"/>
          <p:cNvSpPr/>
          <p:nvPr/>
        </p:nvSpPr>
        <p:spPr>
          <a:xfrm>
            <a:off x="4419600" y="1295400"/>
            <a:ext cx="17526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257800" y="2133600"/>
            <a:ext cx="3200400" cy="830997"/>
          </a:xfrm>
          <a:prstGeom prst="rect">
            <a:avLst/>
          </a:prstGeom>
          <a:noFill/>
        </p:spPr>
        <p:txBody>
          <a:bodyPr wrap="square" rtlCol="0">
            <a:spAutoFit/>
          </a:bodyPr>
          <a:lstStyle/>
          <a:p>
            <a:r>
              <a:rPr lang="en-US" dirty="0" smtClean="0">
                <a:latin typeface="+mj-lt"/>
              </a:rPr>
              <a:t>Interbreed, but reduced offspring viability</a:t>
            </a:r>
            <a:endParaRPr lang="en-US" dirty="0">
              <a:latin typeface="+mj-lt"/>
            </a:endParaRPr>
          </a:p>
        </p:txBody>
      </p:sp>
      <p:cxnSp>
        <p:nvCxnSpPr>
          <p:cNvPr id="8" name="Straight Arrow Connector 7"/>
          <p:cNvCxnSpPr/>
          <p:nvPr/>
        </p:nvCxnSpPr>
        <p:spPr>
          <a:xfrm flipH="1">
            <a:off x="3962400" y="2743200"/>
            <a:ext cx="1219200" cy="1219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3657600" y="2743200"/>
            <a:ext cx="15240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4191000" y="4495800"/>
            <a:ext cx="175260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2"/>
          <a:srcRect/>
          <a:stretch>
            <a:fillRect/>
          </a:stretch>
        </p:blipFill>
        <p:spPr bwMode="auto">
          <a:xfrm>
            <a:off x="609600" y="762000"/>
            <a:ext cx="4876800" cy="5291138"/>
          </a:xfrm>
          <a:prstGeom prst="rect">
            <a:avLst/>
          </a:prstGeom>
          <a:noFill/>
          <a:ln w="9525">
            <a:noFill/>
            <a:miter lim="800000"/>
            <a:headEnd/>
            <a:tailEnd/>
          </a:ln>
        </p:spPr>
      </p:pic>
      <p:sp>
        <p:nvSpPr>
          <p:cNvPr id="4" name="TextBox 3"/>
          <p:cNvSpPr txBox="1"/>
          <p:nvPr/>
        </p:nvSpPr>
        <p:spPr>
          <a:xfrm>
            <a:off x="5638800" y="3886200"/>
            <a:ext cx="2430463" cy="1508105"/>
          </a:xfrm>
          <a:prstGeom prst="rect">
            <a:avLst/>
          </a:prstGeom>
          <a:noFill/>
        </p:spPr>
        <p:txBody>
          <a:bodyPr>
            <a:spAutoFit/>
          </a:bodyPr>
          <a:lstStyle/>
          <a:p>
            <a:pPr>
              <a:defRPr/>
            </a:pPr>
            <a:r>
              <a:rPr lang="en-US" b="1" dirty="0" err="1">
                <a:latin typeface="+mj-lt"/>
                <a:ea typeface="ヒラギノ角ゴ Pro W3" pitchFamily="-83" charset="-128"/>
                <a:cs typeface="ヒラギノ角ゴ Pro W3" pitchFamily="-83" charset="-128"/>
              </a:rPr>
              <a:t>Allopatric</a:t>
            </a:r>
            <a:r>
              <a:rPr lang="en-US" b="1" dirty="0">
                <a:latin typeface="+mj-lt"/>
                <a:ea typeface="ヒラギノ角ゴ Pro W3" pitchFamily="-83" charset="-128"/>
                <a:cs typeface="ヒラギノ角ゴ Pro W3" pitchFamily="-83" charset="-128"/>
              </a:rPr>
              <a:t>:</a:t>
            </a:r>
          </a:p>
          <a:p>
            <a:pPr>
              <a:defRPr/>
            </a:pPr>
            <a:r>
              <a:rPr lang="en-US" dirty="0">
                <a:latin typeface="+mj-lt"/>
                <a:ea typeface="ヒラギノ角ゴ Pro W3" pitchFamily="-83" charset="-128"/>
                <a:cs typeface="ヒラギノ角ゴ Pro W3" pitchFamily="-83" charset="-128"/>
              </a:rPr>
              <a:t>different islands, same niche</a:t>
            </a:r>
          </a:p>
          <a:p>
            <a:pPr>
              <a:defRPr/>
            </a:pPr>
            <a:r>
              <a:rPr lang="en-US" sz="2000" i="1" dirty="0">
                <a:latin typeface="+mj-lt"/>
                <a:ea typeface="ヒラギノ角ゴ Pro W3" pitchFamily="-83" charset="-128"/>
                <a:cs typeface="ヒラギノ角ゴ Pro W3" pitchFamily="-83" charset="-128"/>
              </a:rPr>
              <a:t>Exploit same </a:t>
            </a:r>
            <a:r>
              <a:rPr lang="en-US" sz="2000" i="1" dirty="0" smtClean="0">
                <a:latin typeface="+mj-lt"/>
                <a:ea typeface="ヒラギノ角ゴ Pro W3" pitchFamily="-83" charset="-128"/>
                <a:cs typeface="ヒラギノ角ゴ Pro W3" pitchFamily="-83" charset="-128"/>
              </a:rPr>
              <a:t>resource</a:t>
            </a:r>
            <a:endParaRPr lang="en-US" sz="2000" i="1" dirty="0">
              <a:latin typeface="+mj-lt"/>
              <a:ea typeface="ヒラギノ角ゴ Pro W3" pitchFamily="-83" charset="-128"/>
              <a:cs typeface="ヒラギノ角ゴ Pro W3" pitchFamily="-83" charset="-128"/>
            </a:endParaRPr>
          </a:p>
        </p:txBody>
      </p:sp>
      <p:sp>
        <p:nvSpPr>
          <p:cNvPr id="5" name="TextBox 4"/>
          <p:cNvSpPr txBox="1"/>
          <p:nvPr/>
        </p:nvSpPr>
        <p:spPr>
          <a:xfrm>
            <a:off x="5638800" y="1828800"/>
            <a:ext cx="2286000" cy="1816100"/>
          </a:xfrm>
          <a:prstGeom prst="rect">
            <a:avLst/>
          </a:prstGeom>
          <a:noFill/>
        </p:spPr>
        <p:txBody>
          <a:bodyPr wrap="square">
            <a:spAutoFit/>
          </a:bodyPr>
          <a:lstStyle/>
          <a:p>
            <a:pPr>
              <a:defRPr/>
            </a:pPr>
            <a:r>
              <a:rPr lang="en-US" b="1" dirty="0">
                <a:latin typeface="+mj-lt"/>
                <a:ea typeface="ヒラギノ角ゴ Pro W3" pitchFamily="-83" charset="-128"/>
                <a:cs typeface="ヒラギノ角ゴ Pro W3" pitchFamily="-83" charset="-128"/>
              </a:rPr>
              <a:t>Sympatric: </a:t>
            </a:r>
          </a:p>
          <a:p>
            <a:pPr>
              <a:defRPr/>
            </a:pPr>
            <a:r>
              <a:rPr lang="en-US" dirty="0">
                <a:latin typeface="+mj-lt"/>
                <a:ea typeface="ヒラギノ角ゴ Pro W3" pitchFamily="-83" charset="-128"/>
                <a:cs typeface="ヒラギノ角ゴ Pro W3" pitchFamily="-83" charset="-128"/>
              </a:rPr>
              <a:t>same island, different niche</a:t>
            </a:r>
          </a:p>
          <a:p>
            <a:pPr>
              <a:defRPr/>
            </a:pPr>
            <a:r>
              <a:rPr lang="en-US" sz="2000" i="1" dirty="0">
                <a:latin typeface="+mj-lt"/>
                <a:ea typeface="ヒラギノ角ゴ Pro W3" pitchFamily="-83" charset="-128"/>
                <a:cs typeface="ヒラギノ角ゴ Pro W3" pitchFamily="-83" charset="-128"/>
              </a:rPr>
              <a:t>Exploit different </a:t>
            </a:r>
            <a:r>
              <a:rPr lang="en-US" sz="2000" i="1" dirty="0" smtClean="0">
                <a:latin typeface="+mj-lt"/>
                <a:ea typeface="ヒラギノ角ゴ Pro W3" pitchFamily="-83" charset="-128"/>
                <a:cs typeface="ヒラギノ角ゴ Pro W3" pitchFamily="-83" charset="-128"/>
              </a:rPr>
              <a:t>seed resources</a:t>
            </a:r>
            <a:endParaRPr lang="en-US" sz="2000" i="1" dirty="0">
              <a:latin typeface="+mj-lt"/>
              <a:ea typeface="ヒラギノ角ゴ Pro W3" pitchFamily="-83" charset="-128"/>
              <a:cs typeface="ヒラギノ角ゴ Pro W3" pitchFamily="-83" charset="-128"/>
            </a:endParaRPr>
          </a:p>
        </p:txBody>
      </p:sp>
      <p:cxnSp>
        <p:nvCxnSpPr>
          <p:cNvPr id="7" name="Straight Arrow Connector 6"/>
          <p:cNvCxnSpPr/>
          <p:nvPr/>
        </p:nvCxnSpPr>
        <p:spPr>
          <a:xfrm rot="10800000" flipV="1">
            <a:off x="4267200" y="4419600"/>
            <a:ext cx="1371600" cy="3048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10800000">
            <a:off x="4267200" y="3962400"/>
            <a:ext cx="13716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4191000" y="2209800"/>
            <a:ext cx="1524000" cy="76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419600" y="381000"/>
            <a:ext cx="3762375" cy="523875"/>
          </a:xfrm>
          <a:prstGeom prst="rect">
            <a:avLst/>
          </a:prstGeom>
          <a:noFill/>
        </p:spPr>
        <p:txBody>
          <a:bodyPr wrap="none">
            <a:spAutoFit/>
          </a:bodyPr>
          <a:lstStyle/>
          <a:p>
            <a:pPr>
              <a:defRPr/>
            </a:pPr>
            <a:r>
              <a:rPr lang="en-US" sz="2800" dirty="0">
                <a:latin typeface="+mn-lt"/>
                <a:ea typeface="ヒラギノ角ゴ Pro W3" pitchFamily="-107" charset="-128"/>
                <a:cs typeface="ヒラギノ角ゴ Pro W3" pitchFamily="-107" charset="-128"/>
              </a:rPr>
              <a:t>Galapagos finches, again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6994</TotalTime>
  <Words>694</Words>
  <Application>Microsoft Macintosh PowerPoint</Application>
  <PresentationFormat>On-screen Show (4:3)</PresentationFormat>
  <Paragraphs>89</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FORMING NEW SPECIES FROM EXISTING ONES HINGES ON REPRODUCTIVE ISOLATION</vt:lpstr>
      <vt:lpstr>ALLOPATRIC SPECIATION illustrative example: desert squirrels</vt:lpstr>
      <vt:lpstr>PowerPoint Presentation</vt:lpstr>
      <vt:lpstr>ALLOPATRIC SPECIATION illustrative example: Hawaiian Honeycreepers </vt:lpstr>
      <vt:lpstr>ALLOPATRIC SPECIATION illustrative example: snapping shrimp </vt:lpstr>
      <vt:lpstr>SYMPATRIC SPECIATION Reproductive isolation despite no geographic isolation </vt:lpstr>
      <vt:lpstr>SYMPATRIC SPECIATION illustrative example: Cichlid fish</vt:lpstr>
      <vt:lpstr>SYMPATRIC SPECIATION illustrative example: Ensatina salamanders </vt:lpstr>
      <vt:lpstr>PowerPoint Presentation</vt:lpstr>
      <vt:lpstr>EVOLUTION RATES…   differ from group to group                               differ within a group over time</vt:lpstr>
      <vt:lpstr>Gradualism: Horse as illustrative example</vt:lpstr>
      <vt:lpstr>Punctuated equilibrium: Foraminifera</vt:lpstr>
      <vt:lpstr>EXTINCTIONS are also EVOLUTION</vt:lpstr>
      <vt:lpstr>PowerPoint Presentation</vt:lpstr>
    </vt:vector>
  </TitlesOfParts>
  <Company>Marybeth Fenton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Marybeth Fenton</dc:creator>
  <cp:lastModifiedBy>Marybeth Fenton</cp:lastModifiedBy>
  <cp:revision>241</cp:revision>
  <dcterms:created xsi:type="dcterms:W3CDTF">2016-10-12T21:28:03Z</dcterms:created>
  <dcterms:modified xsi:type="dcterms:W3CDTF">2017-11-09T00:10:46Z</dcterms:modified>
</cp:coreProperties>
</file>