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5"/>
  </p:notesMasterIdLst>
  <p:sldIdLst>
    <p:sldId id="314" r:id="rId2"/>
    <p:sldId id="319" r:id="rId3"/>
    <p:sldId id="283" r:id="rId4"/>
    <p:sldId id="312" r:id="rId5"/>
    <p:sldId id="318" r:id="rId6"/>
    <p:sldId id="311" r:id="rId7"/>
    <p:sldId id="284" r:id="rId8"/>
    <p:sldId id="281" r:id="rId9"/>
    <p:sldId id="315" r:id="rId10"/>
    <p:sldId id="321" r:id="rId11"/>
    <p:sldId id="300" r:id="rId12"/>
    <p:sldId id="313" r:id="rId13"/>
    <p:sldId id="32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00" autoAdjust="0"/>
  </p:normalViewPr>
  <p:slideViewPr>
    <p:cSldViewPr>
      <p:cViewPr varScale="1">
        <p:scale>
          <a:sx n="106" d="100"/>
          <a:sy n="106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414972C4-0196-46F2-9424-E7478B40E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68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undless.com/definition/molecule/" TargetMode="External"/><Relationship Id="rId4" Type="http://schemas.openxmlformats.org/officeDocument/2006/relationships/hyperlink" Target="https://www.boundless.com/definition/hydrophobic/" TargetMode="External"/><Relationship Id="rId5" Type="http://schemas.openxmlformats.org/officeDocument/2006/relationships/hyperlink" Target="https://www.boundless.com/definition/work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D8F79-2224-A241-9C85-5E5FB2DFA616}" type="slidenum">
              <a:rPr lang="en-US"/>
              <a:pPr/>
              <a:t>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t>plasmolysis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Solute is called osmotic</a:t>
            </a:r>
            <a:r>
              <a:rPr lang="en-US" baseline="0" dirty="0"/>
              <a:t> because it drives osmosis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972C4-0196-46F2-9424-E7478B40E7C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u="none" kern="120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Solutes reduce water potential (resulting in a negative </a:t>
            </a:r>
            <a:r>
              <a:rPr lang="en-US" sz="1200" u="none" kern="1200" dirty="0" err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Ψ</a:t>
            </a:r>
            <a:r>
              <a:rPr lang="en-US" sz="1200" u="none" kern="1200" baseline="-25000" dirty="0" err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w</a:t>
            </a:r>
            <a:r>
              <a:rPr lang="en-US" sz="1200" u="none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) by consuming some of the potential energy available in the water. Solute </a:t>
            </a:r>
            <a:r>
              <a:rPr lang="en-US" sz="1200" u="none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  <a:hlinkClick r:id="rId3"/>
              </a:rPr>
              <a:t>molecules can dissolve in water because water molecules can bind to them via </a:t>
            </a:r>
            <a:r>
              <a:rPr lang="en-US" sz="1200" u="none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hydrogen </a:t>
            </a:r>
            <a:r>
              <a:rPr lang="en-US" sz="1200" u="none" kern="1200" baseline="0" dirty="0" err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bonds;</a:t>
            </a:r>
            <a:r>
              <a:rPr lang="en-US" sz="1200" u="none" kern="1200" baseline="0" dirty="0" err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  <a:hlinkClick r:id="rId4"/>
              </a:rPr>
              <a:t>The</a:t>
            </a:r>
            <a:r>
              <a:rPr lang="en-US" sz="1200" u="none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  <a:hlinkClick r:id="rId4"/>
              </a:rPr>
              <a:t> energy in the hydrogen bonds between solute molecules and water is no longer available to do </a:t>
            </a:r>
            <a:r>
              <a:rPr lang="en-US" sz="1200" u="none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  <a:hlinkClick r:id="rId5"/>
              </a:rPr>
              <a:t>work in the system because it is tied up in the bond. </a:t>
            </a:r>
          </a:p>
          <a:p>
            <a:endParaRPr lang="en-US" sz="1200" u="none" kern="1200" baseline="0" dirty="0">
              <a:solidFill>
                <a:schemeClr val="tx1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  <a:hlinkClick r:id="rId5"/>
            </a:endParaRPr>
          </a:p>
          <a:p>
            <a:r>
              <a:rPr lang="en-US" sz="1200" u="none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  <a:hlinkClick r:id="rId5"/>
              </a:rPr>
              <a:t>In other words, the amount of available potential energy is reduced when solutes are added to an aqueous system. Thus, Ψ</a:t>
            </a:r>
            <a:r>
              <a:rPr lang="en-US" sz="1200" u="none" kern="1200" baseline="-2500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  <a:hlinkClick r:id="rId5"/>
              </a:rPr>
              <a:t>s</a:t>
            </a:r>
            <a:r>
              <a:rPr lang="en-US" sz="1200" u="none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  <a:hlinkClick r:id="rId5"/>
              </a:rPr>
              <a:t> decreases with increasing solute concentration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Source: Boundless. “Water and Solute Potential.” Boundless Biology. Boundless, 14 Nov. 2014. Retrieved 19 Mar. 2015 from </a:t>
            </a:r>
            <a:r>
              <a:rPr lang="en-US" sz="1200" u="sng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https://</a:t>
            </a:r>
            <a:r>
              <a:rPr lang="en-US" sz="1200" u="sng" kern="1200" baseline="0" dirty="0" err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www.boundless.com</a:t>
            </a:r>
            <a:r>
              <a:rPr lang="en-US" sz="1200" u="sng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/biology/textbooks/boundless-biology-textbook/plant-form-and-physiology-30/transport-of-water-and-solutes-in-plants-183/water-and-solute-potential-696-11921/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972C4-0196-46F2-9424-E7478B40E7C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Lucida Grande" pitchFamily="-65" charset="0"/>
              </a:rPr>
              <a:t>Ψp</a:t>
            </a:r>
            <a:r>
              <a:rPr lang="en-US" sz="1200" dirty="0">
                <a:solidFill>
                  <a:srgbClr val="0000FF"/>
                </a:solidFill>
                <a:latin typeface="Abadi MT Condensed Extra Bold" pitchFamily="-65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Lucida Grande" pitchFamily="-65" charset="0"/>
              </a:rPr>
              <a:t>can be positive or negative since the physical pressure can be greater than atmospheric pressure (positive; i.e. in a turgid plant cell) or less than atmospheric pressure (negative; i.e.  xylem cells when water is flowing through by transpiration).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972C4-0196-46F2-9424-E7478B40E7C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3. The original cell from question # 1 is placed in a beaker of sugar water with Ψ</a:t>
            </a:r>
            <a:r>
              <a:rPr lang="en-US" baseline="-25000" dirty="0" smtClean="0"/>
              <a:t>S</a:t>
            </a:r>
            <a:r>
              <a:rPr lang="en-US" dirty="0" smtClean="0"/>
              <a:t> = -0.15 </a:t>
            </a:r>
            <a:r>
              <a:rPr lang="en-US" dirty="0" err="1" smtClean="0"/>
              <a:t>MPa</a:t>
            </a:r>
            <a:r>
              <a:rPr lang="en-US" dirty="0" smtClean="0"/>
              <a:t> (</a:t>
            </a:r>
            <a:r>
              <a:rPr lang="en-US" dirty="0" err="1" smtClean="0"/>
              <a:t>megapascals</a:t>
            </a:r>
            <a:r>
              <a:rPr lang="en-US" dirty="0" smtClean="0"/>
              <a:t>). We know that 1 </a:t>
            </a:r>
            <a:r>
              <a:rPr lang="en-US" dirty="0" err="1" smtClean="0"/>
              <a:t>MPa</a:t>
            </a:r>
            <a:r>
              <a:rPr lang="en-US" dirty="0" smtClean="0"/>
              <a:t> = 10 bars. In which direction will the net flow of water be?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972C4-0196-46F2-9424-E7478B40E7C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11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Pressure is simply force per unit area, and in physics is expressed as </a:t>
            </a:r>
            <a:r>
              <a:rPr lang="en-US" sz="1200" kern="1200" dirty="0" err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Newtons</a:t>
            </a:r>
            <a:r>
              <a:rPr lang="en-US" sz="1200" kern="120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/ m</a:t>
            </a:r>
            <a:r>
              <a:rPr lang="en-US" sz="1200" kern="1200" baseline="3000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1 atmosphere = 14.7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lbs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/in</a:t>
            </a:r>
            <a:r>
              <a:rPr lang="en-US" sz="1200" kern="1200" baseline="3000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or 760 mm Hg or 1.013 x 10</a:t>
            </a:r>
            <a:r>
              <a:rPr lang="en-US" sz="1200" kern="1200" baseline="3000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5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N/m</a:t>
            </a:r>
            <a:r>
              <a:rPr lang="en-US" sz="1200" kern="1200" baseline="3000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  <a:endParaRPr lang="en-US" sz="1200" kern="1200" baseline="0" dirty="0">
              <a:solidFill>
                <a:schemeClr val="tx1"/>
              </a:solidFill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This is equivalent to the pressure of 10.35 meters of water.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In plant physiological work, we don't usually use the above units, but go metric, with either bars or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megapascals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(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MPa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).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1 bar = 14.5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lbs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/in</a:t>
            </a:r>
            <a:r>
              <a:rPr lang="en-US" sz="1200" kern="1200" baseline="3000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or 0.9869 atmospheres or 10.22 m of water.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1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Mpa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= 10 bars or turned around, 0.1 </a:t>
            </a:r>
            <a:r>
              <a:rPr lang="en-US" sz="1200" kern="1200" baseline="0" dirty="0" err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Mpa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 = 1 bar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972C4-0196-46F2-9424-E7478B40E7C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defRPr/>
            </a:pP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dirty="0" err="1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Ψ</a:t>
            </a:r>
            <a:r>
              <a:rPr lang="en-US" baseline="-25000" dirty="0" err="1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</a:t>
            </a:r>
            <a:r>
              <a:rPr lang="en-US" baseline="-250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= -(</a:t>
            </a:r>
            <a:r>
              <a:rPr lang="en-US" dirty="0" smtClean="0">
                <a:solidFill>
                  <a:srgbClr val="80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1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)(</a:t>
            </a:r>
            <a:r>
              <a:rPr lang="en-US" dirty="0" smtClean="0">
                <a:solidFill>
                  <a:srgbClr val="008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0.5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)(</a:t>
            </a:r>
            <a:r>
              <a:rPr lang="en-US" dirty="0" smtClean="0">
                <a:solidFill>
                  <a:schemeClr val="accent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.</a:t>
            </a:r>
            <a:r>
              <a:rPr lang="en-US" dirty="0" smtClean="0">
                <a:solidFill>
                  <a:schemeClr val="accent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0831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)(310)</a:t>
            </a:r>
          </a:p>
          <a:p>
            <a:pPr eaLnBrk="0" hangingPunct="0">
              <a:defRPr/>
            </a:pP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 </a:t>
            </a:r>
            <a:r>
              <a:rPr lang="en-US" dirty="0" err="1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Ψ</a:t>
            </a:r>
            <a:r>
              <a:rPr lang="en-US" baseline="-25000" dirty="0" err="1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</a:t>
            </a:r>
            <a:r>
              <a:rPr lang="en-US" baseline="-250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= -12.88</a:t>
            </a:r>
            <a:r>
              <a:rPr lang="en-US" sz="105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bars</a:t>
            </a:r>
          </a:p>
          <a:p>
            <a:pPr eaLnBrk="0" hangingPunct="0">
              <a:defRPr/>
            </a:pPr>
            <a:r>
              <a:rPr lang="en-US" dirty="0" smtClean="0">
                <a:solidFill>
                  <a:srgbClr val="1F076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 </a:t>
            </a:r>
            <a:r>
              <a:rPr lang="en-US" dirty="0" err="1" smtClean="0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Ψ</a:t>
            </a:r>
            <a:r>
              <a:rPr lang="en-US" dirty="0" smtClean="0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 = -12.88</a:t>
            </a:r>
            <a:r>
              <a:rPr lang="en-US" sz="1050" dirty="0" smtClean="0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bars </a:t>
            </a:r>
            <a:r>
              <a:rPr lang="en-US" dirty="0" smtClean="0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+ </a:t>
            </a:r>
            <a:r>
              <a:rPr lang="en-US" dirty="0" err="1" smtClean="0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Ψ</a:t>
            </a:r>
            <a:r>
              <a:rPr lang="en-US" baseline="-25000" dirty="0" err="1" smtClean="0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p</a:t>
            </a:r>
            <a:r>
              <a:rPr lang="en-US" dirty="0" smtClean="0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</a:p>
          <a:p>
            <a:pPr eaLnBrk="0" hangingPunct="0">
              <a:defRPr/>
            </a:pPr>
            <a:r>
              <a:rPr lang="en-US" dirty="0" smtClean="0">
                <a:solidFill>
                  <a:srgbClr val="FFFF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 </a:t>
            </a:r>
            <a:r>
              <a:rPr lang="en-US" dirty="0" err="1" smtClean="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Ψ</a:t>
            </a:r>
            <a:r>
              <a:rPr lang="en-US" dirty="0" smtClean="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 =  -12.88</a:t>
            </a:r>
            <a:r>
              <a:rPr lang="en-US" sz="1050" dirty="0" smtClean="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bars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972C4-0196-46F2-9424-E7478B40E7C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0FF8CFF7-E5D5-4DE1-80B5-8800B73351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12476-8DFB-48D4-A754-E753DFEEAE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8C040-7F32-4E75-8B42-62BEABABBC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8C040-7F32-4E75-8B42-62BEABABBC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53B22-CBE8-48FE-9E04-0A3EC24914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2BE72-BC79-4A08-898F-2996D82232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58338-11AD-4FB5-AC41-88B2A2F92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0AA8C040-7F32-4E75-8B42-62BEABABBC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BB66F-591E-4106-9D5F-8E7B592A08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171A4-00CC-4B0A-A0B8-525618341C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560CA-3B1E-43E5-9C97-A58DB31F5A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114E3-C3F7-4D6D-8A54-C30874BC02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D019B-3795-4C0D-83AE-629E155123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136CD-A3A6-4945-A5CF-D295D3832B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A8C040-7F32-4E75-8B42-62BEABABBC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851920" y="2348880"/>
            <a:ext cx="456863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latin typeface="Arial"/>
                <a:cs typeface="Arial"/>
              </a:rPr>
              <a:t>Recall:</a:t>
            </a:r>
            <a:endParaRPr lang="en-US" b="1" i="1" dirty="0">
              <a:latin typeface="Arial"/>
              <a:cs typeface="Arial"/>
            </a:endParaRP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• </a:t>
            </a:r>
            <a:r>
              <a:rPr lang="en-US" sz="2200" dirty="0" smtClean="0">
                <a:latin typeface="Arial"/>
                <a:cs typeface="Arial"/>
              </a:rPr>
              <a:t>just like solute, water </a:t>
            </a:r>
            <a:r>
              <a:rPr lang="en-US" sz="2200" dirty="0">
                <a:latin typeface="Arial"/>
                <a:cs typeface="Arial"/>
              </a:rPr>
              <a:t>will diffuse from high to low </a:t>
            </a:r>
            <a:r>
              <a:rPr lang="en-US" sz="2200" dirty="0" smtClean="0">
                <a:solidFill>
                  <a:srgbClr val="534239"/>
                </a:solidFill>
                <a:latin typeface="Arial"/>
                <a:cs typeface="Arial"/>
              </a:rPr>
              <a:t>concentratio</a:t>
            </a:r>
            <a:r>
              <a:rPr lang="en-US" sz="2200" dirty="0" smtClean="0">
                <a:latin typeface="Arial"/>
                <a:cs typeface="Arial"/>
              </a:rPr>
              <a:t>n</a:t>
            </a:r>
            <a:r>
              <a:rPr lang="en-US" sz="2200" b="1" dirty="0" smtClean="0">
                <a:latin typeface="Arial"/>
                <a:cs typeface="Arial"/>
              </a:rPr>
              <a:t> </a:t>
            </a:r>
          </a:p>
          <a:p>
            <a:r>
              <a:rPr lang="en-US" sz="2200" b="1" i="1" dirty="0">
                <a:latin typeface="Arial"/>
                <a:cs typeface="Arial"/>
              </a:rPr>
              <a:t> </a:t>
            </a:r>
            <a:r>
              <a:rPr lang="en-US" sz="2200" b="1" i="1" dirty="0" smtClean="0">
                <a:latin typeface="Arial"/>
                <a:cs typeface="Arial"/>
              </a:rPr>
              <a:t>    </a:t>
            </a:r>
            <a:r>
              <a:rPr lang="en-US" sz="2000" i="1" dirty="0" smtClean="0">
                <a:latin typeface="Arial"/>
                <a:cs typeface="Arial"/>
              </a:rPr>
              <a:t>aka osmosis</a:t>
            </a:r>
          </a:p>
          <a:p>
            <a:endParaRPr lang="en-US" sz="2200" dirty="0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• cell walls are rigid and so create resistance to inflow, increasing pressure in a </a:t>
            </a:r>
            <a:r>
              <a:rPr lang="en-US" sz="2200" dirty="0" smtClean="0">
                <a:latin typeface="Arial"/>
                <a:cs typeface="Arial"/>
              </a:rPr>
              <a:t>cell</a:t>
            </a:r>
          </a:p>
          <a:p>
            <a:r>
              <a:rPr lang="en-US" sz="2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lang="en-US" sz="2000" i="1" dirty="0" smtClean="0">
                <a:latin typeface="Arial"/>
                <a:cs typeface="Arial"/>
              </a:rPr>
              <a:t>visible as turgor pressure</a:t>
            </a:r>
            <a:endParaRPr lang="en-US" sz="2000" i="1" dirty="0">
              <a:latin typeface="Arial"/>
              <a:cs typeface="Arial"/>
            </a:endParaRPr>
          </a:p>
          <a:p>
            <a:endParaRPr lang="en-US" sz="2200" dirty="0">
              <a:latin typeface="Arial"/>
              <a:cs typeface="Arial"/>
            </a:endParaRPr>
          </a:p>
          <a:p>
            <a:endParaRPr lang="en-US" sz="2000" i="1" dirty="0">
              <a:solidFill>
                <a:srgbClr val="534239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534239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524076" y="1981597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Abadi MT Condensed Extra Bold" pitchFamily="-65" charset="0"/>
              </a:rPr>
              <a:t>physical pressure</a:t>
            </a:r>
            <a:endParaRPr lang="en-US" sz="1800" dirty="0">
              <a:solidFill>
                <a:srgbClr val="0000FF"/>
              </a:solidFill>
              <a:latin typeface="Abadi MT Condensed Extra Bold" pitchFamily="-65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0203" y="123825"/>
            <a:ext cx="8064896" cy="1371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B4D34"/>
                </a:solidFill>
              </a:rPr>
              <a:t>Water Potential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Ψ</a:t>
            </a:r>
            <a:endParaRPr lang="en-US" sz="3600" b="1" dirty="0">
              <a:solidFill>
                <a:srgbClr val="7B4D3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196752"/>
            <a:ext cx="832234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solidFill>
                  <a:srgbClr val="7B4D34"/>
                </a:solidFill>
              </a:rPr>
              <a:t>The tendency of water to diffuse from one </a:t>
            </a:r>
            <a:r>
              <a:rPr lang="en-US" dirty="0" err="1">
                <a:solidFill>
                  <a:srgbClr val="7B4D34"/>
                </a:solidFill>
              </a:rPr>
              <a:t>sol'n</a:t>
            </a:r>
            <a:r>
              <a:rPr lang="en-US" dirty="0">
                <a:solidFill>
                  <a:srgbClr val="7B4D34"/>
                </a:solidFill>
              </a:rPr>
              <a:t> to another  </a:t>
            </a:r>
          </a:p>
        </p:txBody>
      </p:sp>
      <p:pic>
        <p:nvPicPr>
          <p:cNvPr id="3" name="Picture 3" descr="turgid.png">
            <a:extLst>
              <a:ext uri="{FF2B5EF4-FFF2-40B4-BE49-F238E27FC236}">
                <a16:creationId xmlns:a16="http://schemas.microsoft.com/office/drawing/2014/main" xmlns="" id="{88C10BCF-EEBC-4BEE-8767-4550CFDCB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97" y="3023645"/>
            <a:ext cx="2880052" cy="276314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5505FF7-437A-4F2B-AC73-0B82A98B76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2532" y="2613071"/>
            <a:ext cx="785841" cy="92278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204864"/>
            <a:ext cx="80648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Problems </a:t>
            </a:r>
            <a:r>
              <a:rPr lang="en-US" sz="2800" dirty="0"/>
              <a:t>#13 and 14 (</a:t>
            </a:r>
            <a:r>
              <a:rPr lang="en-US" sz="2800" dirty="0" smtClean="0"/>
              <a:t>Model 4) of the </a:t>
            </a:r>
            <a:r>
              <a:rPr lang="en-US" sz="2800" dirty="0" err="1" smtClean="0"/>
              <a:t>POGILish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More: </a:t>
            </a:r>
            <a:endParaRPr lang="en-US" sz="2800" dirty="0"/>
          </a:p>
          <a:p>
            <a:r>
              <a:rPr lang="en-US" sz="2800" dirty="0" smtClean="0"/>
              <a:t>• If </a:t>
            </a:r>
            <a:r>
              <a:rPr lang="en-US" sz="2800" dirty="0"/>
              <a:t>a plant cell’s Ψ</a:t>
            </a:r>
            <a:r>
              <a:rPr lang="en-US" sz="2800" baseline="-25000" dirty="0"/>
              <a:t>P</a:t>
            </a:r>
            <a:r>
              <a:rPr lang="en-US" sz="2800" dirty="0"/>
              <a:t> = </a:t>
            </a:r>
            <a:r>
              <a:rPr lang="en-US" sz="2800" dirty="0" smtClean="0"/>
              <a:t>1.5 </a:t>
            </a:r>
            <a:r>
              <a:rPr lang="en-US" sz="2800" dirty="0"/>
              <a:t>bars and its Ψ</a:t>
            </a:r>
            <a:r>
              <a:rPr lang="en-US" sz="2800" baseline="-25000" dirty="0"/>
              <a:t>S</a:t>
            </a:r>
            <a:r>
              <a:rPr lang="en-US" sz="2800" dirty="0"/>
              <a:t> = </a:t>
            </a:r>
            <a:r>
              <a:rPr lang="en-US" sz="2800" dirty="0" smtClean="0"/>
              <a:t>-4.0 </a:t>
            </a:r>
            <a:r>
              <a:rPr lang="en-US" sz="2800" dirty="0"/>
              <a:t>bars, what is the resulting </a:t>
            </a:r>
            <a:r>
              <a:rPr lang="en-US" sz="2800" dirty="0" err="1"/>
              <a:t>Ψ</a:t>
            </a:r>
            <a:r>
              <a:rPr lang="en-US" sz="2800" dirty="0"/>
              <a:t>? </a:t>
            </a:r>
            <a:endParaRPr lang="en-US" sz="2800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1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651520" y="3145160"/>
            <a:ext cx="180139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800000"/>
                </a:solidFill>
              </a:rPr>
              <a:t>ionization factor</a:t>
            </a:r>
          </a:p>
          <a:p>
            <a:pPr eaLnBrk="0" hangingPunct="0"/>
            <a:r>
              <a:rPr lang="en-US" sz="1600" dirty="0"/>
              <a:t>  </a:t>
            </a:r>
          </a:p>
          <a:p>
            <a:pPr eaLnBrk="0" hangingPunct="0"/>
            <a:endParaRPr lang="en-US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708920" y="3602360"/>
            <a:ext cx="22118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800" dirty="0">
                <a:solidFill>
                  <a:srgbClr val="008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molar concentration</a:t>
            </a:r>
          </a:p>
          <a:p>
            <a:pPr eaLnBrk="0" hangingPunct="0">
              <a:defRPr/>
            </a:pPr>
            <a:r>
              <a:rPr lang="en-US" sz="1800" dirty="0">
                <a:solidFill>
                  <a:srgbClr val="008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       </a:t>
            </a:r>
            <a:r>
              <a:rPr lang="en-US" sz="1800" i="1" dirty="0">
                <a:solidFill>
                  <a:srgbClr val="008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moles/L</a:t>
            </a:r>
            <a:endParaRPr lang="en-US" sz="1800" dirty="0">
              <a:solidFill>
                <a:srgbClr val="008000"/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3851920" y="2924944"/>
            <a:ext cx="25827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accent2"/>
                </a:solidFill>
              </a:rPr>
              <a:t>pressure </a:t>
            </a:r>
            <a:r>
              <a:rPr lang="en-US" sz="1800" b="1" dirty="0">
                <a:solidFill>
                  <a:schemeClr val="accent2"/>
                </a:solidFill>
              </a:rPr>
              <a:t>constant</a:t>
            </a:r>
          </a:p>
          <a:p>
            <a:pPr eaLnBrk="0" hangingPunct="0"/>
            <a:r>
              <a:rPr lang="en-US" sz="1800" dirty="0">
                <a:solidFill>
                  <a:schemeClr val="accent2"/>
                </a:solidFill>
              </a:rPr>
              <a:t>   .0831 </a:t>
            </a:r>
            <a:r>
              <a:rPr lang="en-US" sz="1800" i="1" dirty="0">
                <a:solidFill>
                  <a:schemeClr val="accent2"/>
                </a:solidFill>
              </a:rPr>
              <a:t>L </a:t>
            </a:r>
            <a:r>
              <a:rPr lang="en-US" sz="1800" b="1" i="1" dirty="0">
                <a:solidFill>
                  <a:schemeClr val="accent2"/>
                </a:solidFill>
              </a:rPr>
              <a:t>bars</a:t>
            </a:r>
            <a:r>
              <a:rPr lang="en-US" sz="1800" i="1" dirty="0">
                <a:solidFill>
                  <a:schemeClr val="accent2"/>
                </a:solidFill>
              </a:rPr>
              <a:t>/moles</a:t>
            </a:r>
            <a:r>
              <a:rPr lang="en-US" sz="1800" i="1" baseline="30000" dirty="0">
                <a:solidFill>
                  <a:schemeClr val="accent2"/>
                </a:solidFill>
              </a:rPr>
              <a:t> </a:t>
            </a:r>
            <a:r>
              <a:rPr lang="en-US" sz="1800" i="1" dirty="0">
                <a:solidFill>
                  <a:schemeClr val="accent2"/>
                </a:solidFill>
              </a:rPr>
              <a:t>K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5071120" y="2230760"/>
            <a:ext cx="21220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dirty="0"/>
              <a:t>temperature</a:t>
            </a:r>
            <a:r>
              <a:rPr lang="en-US" sz="1800" dirty="0"/>
              <a:t> </a:t>
            </a:r>
          </a:p>
          <a:p>
            <a:pPr eaLnBrk="0" hangingPunct="0"/>
            <a:r>
              <a:rPr lang="en-US" sz="1800" dirty="0"/>
              <a:t>          </a:t>
            </a:r>
            <a:r>
              <a:rPr lang="en-US" sz="1800" i="1" dirty="0"/>
              <a:t>K =  C + 273</a:t>
            </a:r>
            <a:endParaRPr lang="en-US" sz="1800" dirty="0"/>
          </a:p>
        </p:txBody>
      </p:sp>
      <p:sp>
        <p:nvSpPr>
          <p:cNvPr id="68614" name="Rectangle 15"/>
          <p:cNvSpPr>
            <a:spLocks noChangeArrowheads="1"/>
          </p:cNvSpPr>
          <p:nvPr/>
        </p:nvSpPr>
        <p:spPr bwMode="auto">
          <a:xfrm>
            <a:off x="683568" y="3429000"/>
            <a:ext cx="19970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800000"/>
                </a:solidFill>
              </a:rPr>
              <a:t>sucrose does not </a:t>
            </a:r>
          </a:p>
          <a:p>
            <a:pPr eaLnBrk="0" hangingPunct="0"/>
            <a:r>
              <a:rPr lang="en-US" sz="1800" i="1" dirty="0">
                <a:solidFill>
                  <a:srgbClr val="800000"/>
                </a:solidFill>
              </a:rPr>
              <a:t>   ionize in water</a:t>
            </a:r>
          </a:p>
          <a:p>
            <a:pPr eaLnBrk="0" hangingPunct="0"/>
            <a:r>
              <a:rPr lang="en-US" sz="1800" i="1" dirty="0">
                <a:solidFill>
                  <a:srgbClr val="800000"/>
                </a:solidFill>
              </a:rPr>
              <a:t>          </a:t>
            </a:r>
            <a:r>
              <a:rPr lang="en-US" sz="1800" i="1" dirty="0" err="1">
                <a:solidFill>
                  <a:srgbClr val="800000"/>
                </a:solidFill>
              </a:rPr>
              <a:t>i</a:t>
            </a:r>
            <a:r>
              <a:rPr lang="en-US" sz="1800" i="1" dirty="0">
                <a:solidFill>
                  <a:srgbClr val="800000"/>
                </a:solidFill>
              </a:rPr>
              <a:t> = 1.0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788024" y="3933056"/>
            <a:ext cx="3960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 </a:t>
            </a:r>
            <a:r>
              <a:rPr lang="en-US" dirty="0" smtClean="0">
                <a:solidFill>
                  <a:srgbClr val="1F076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 </a:t>
            </a:r>
            <a:endParaRPr lang="en-US" dirty="0" smtClean="0">
              <a:solidFill>
                <a:schemeClr val="tx2"/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0" hangingPunct="0">
              <a:defRPr/>
            </a:pPr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1700808"/>
            <a:ext cx="7162800" cy="120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1F076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</a:p>
          <a:p>
            <a:pPr marL="457200" indent="-457200" eaLnBrk="0" hangingPunct="0">
              <a:defRPr/>
            </a:pPr>
            <a:r>
              <a:rPr lang="en-US" dirty="0">
                <a:solidFill>
                  <a:srgbClr val="1F076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			</a:t>
            </a:r>
            <a:r>
              <a:rPr lang="en-US" dirty="0" err="1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Ψ</a:t>
            </a:r>
            <a:r>
              <a:rPr lang="en-US" baseline="-25000" dirty="0" err="1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</a:t>
            </a:r>
            <a:r>
              <a:rPr lang="en-US" baseline="-25000" dirty="0">
                <a:solidFill>
                  <a:srgbClr val="1F076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dirty="0">
                <a:solidFill>
                  <a:srgbClr val="1F076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= -</a:t>
            </a:r>
            <a:r>
              <a:rPr lang="en-US" dirty="0" err="1">
                <a:solidFill>
                  <a:srgbClr val="80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</a:t>
            </a:r>
            <a:r>
              <a:rPr lang="en-US" dirty="0" err="1">
                <a:solidFill>
                  <a:srgbClr val="008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</a:t>
            </a:r>
            <a:r>
              <a:rPr lang="en-US" dirty="0" err="1">
                <a:solidFill>
                  <a:srgbClr val="0000E5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R</a:t>
            </a:r>
            <a:r>
              <a:rPr lang="en-US" dirty="0" err="1">
                <a:solidFill>
                  <a:srgbClr val="FFFF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</a:t>
            </a:r>
            <a:endParaRPr lang="en-US" dirty="0">
              <a:solidFill>
                <a:srgbClr val="FFFF00"/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0" hangingPunct="0">
              <a:defRPr/>
            </a:pPr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cxnSp>
        <p:nvCxnSpPr>
          <p:cNvPr id="68618" name="Straight Arrow Connector 19"/>
          <p:cNvCxnSpPr>
            <a:cxnSpLocks noChangeShapeType="1"/>
          </p:cNvCxnSpPr>
          <p:nvPr/>
        </p:nvCxnSpPr>
        <p:spPr bwMode="auto">
          <a:xfrm flipV="1">
            <a:off x="2051720" y="2492896"/>
            <a:ext cx="986408" cy="64807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619" name="Straight Arrow Connector 21"/>
          <p:cNvCxnSpPr>
            <a:cxnSpLocks noChangeShapeType="1"/>
          </p:cNvCxnSpPr>
          <p:nvPr/>
        </p:nvCxnSpPr>
        <p:spPr bwMode="auto">
          <a:xfrm rot="16200000" flipV="1">
            <a:off x="2893268" y="2875483"/>
            <a:ext cx="839788" cy="74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620" name="Straight Arrow Connector 23"/>
          <p:cNvCxnSpPr>
            <a:cxnSpLocks noChangeShapeType="1"/>
          </p:cNvCxnSpPr>
          <p:nvPr/>
        </p:nvCxnSpPr>
        <p:spPr bwMode="auto">
          <a:xfrm rot="16200000" flipV="1">
            <a:off x="3470920" y="2687960"/>
            <a:ext cx="381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621" name="Straight Arrow Connector 25"/>
          <p:cNvCxnSpPr>
            <a:cxnSpLocks noChangeShapeType="1"/>
          </p:cNvCxnSpPr>
          <p:nvPr/>
        </p:nvCxnSpPr>
        <p:spPr bwMode="auto">
          <a:xfrm rot="10800000">
            <a:off x="3928120" y="2383160"/>
            <a:ext cx="990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543800" cy="72008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a typeface="ＭＳ Ｐゴシック" pitchFamily="-1" charset="-128"/>
                <a:cs typeface="ＭＳ Ｐゴシック" pitchFamily="-1" charset="-128"/>
              </a:rPr>
              <a:t>To 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a typeface="ＭＳ Ｐゴシック" pitchFamily="-1" charset="-128"/>
                <a:cs typeface="ＭＳ Ｐゴシック" pitchFamily="-1" charset="-128"/>
              </a:rPr>
              <a:t>quantify water potential, first 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a typeface="ＭＳ Ｐゴシック" pitchFamily="-1" charset="-128"/>
                <a:cs typeface="ＭＳ Ｐゴシック" pitchFamily="-1" charset="-128"/>
              </a:rPr>
              <a:t>determine solute potential:</a:t>
            </a:r>
            <a:br>
              <a:rPr lang="en-US" sz="4000" b="1" dirty="0">
                <a:solidFill>
                  <a:schemeClr val="accent3">
                    <a:lumMod val="50000"/>
                  </a:schemeClr>
                </a:solidFill>
                <a:ea typeface="ＭＳ Ｐゴシック" pitchFamily="-1" charset="-128"/>
                <a:cs typeface="ＭＳ Ｐゴシック" pitchFamily="-1" charset="-128"/>
              </a:rPr>
            </a:b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653136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b="1" dirty="0" smtClean="0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 </a:t>
            </a:r>
            <a:r>
              <a:rPr lang="en-US" sz="2800" b="1" dirty="0" smtClean="0">
                <a:latin typeface="+mn-lt"/>
                <a:ea typeface="ＭＳ Ｐゴシック" pitchFamily="-1" charset="-128"/>
                <a:cs typeface="ＭＳ Ｐゴシック" pitchFamily="-1" charset="-128"/>
              </a:rPr>
              <a:t>Then </a:t>
            </a:r>
            <a:r>
              <a:rPr lang="en-US" sz="2800" b="1" dirty="0">
                <a:latin typeface="+mn-lt"/>
                <a:ea typeface="ＭＳ Ｐゴシック" pitchFamily="-1" charset="-128"/>
                <a:cs typeface="ＭＳ Ｐゴシック" pitchFamily="-1" charset="-128"/>
              </a:rPr>
              <a:t>consider pressure: </a:t>
            </a:r>
            <a:r>
              <a:rPr lang="en-US" sz="2800" b="1" dirty="0" smtClean="0">
                <a:latin typeface="+mn-lt"/>
                <a:ea typeface="ＭＳ Ｐゴシック" pitchFamily="-1" charset="-128"/>
                <a:cs typeface="ＭＳ Ｐゴシック" pitchFamily="-1" charset="-128"/>
              </a:rPr>
              <a:t>    </a:t>
            </a:r>
            <a:r>
              <a:rPr lang="en-US" sz="2800" dirty="0" err="1" smtClean="0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Ψ</a:t>
            </a:r>
            <a:r>
              <a:rPr lang="en-US" sz="2800" baseline="-25000" dirty="0" err="1" smtClean="0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p</a:t>
            </a:r>
            <a:r>
              <a:rPr lang="en-US" sz="2800" baseline="-25000" dirty="0" smtClean="0">
                <a:solidFill>
                  <a:srgbClr val="0000FF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2000" dirty="0" smtClean="0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=</a:t>
            </a:r>
            <a:r>
              <a:rPr lang="en-US" sz="2800" dirty="0" smtClean="0">
                <a:solidFill>
                  <a:srgbClr val="0000FF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2000" dirty="0" smtClean="0">
                <a:latin typeface="Arial"/>
                <a:ea typeface="ＭＳ Ｐゴシック" pitchFamily="-1" charset="-128"/>
                <a:cs typeface="Arial"/>
              </a:rPr>
              <a:t>zero </a:t>
            </a:r>
            <a:r>
              <a:rPr lang="en-US" sz="2000" dirty="0">
                <a:latin typeface="Arial"/>
                <a:ea typeface="ＭＳ Ｐゴシック" pitchFamily="-1" charset="-128"/>
                <a:cs typeface="Arial"/>
              </a:rPr>
              <a:t>in an open </a:t>
            </a:r>
            <a:r>
              <a:rPr lang="en-US" sz="2000" dirty="0" smtClean="0">
                <a:latin typeface="Arial"/>
                <a:ea typeface="ＭＳ Ｐゴシック" pitchFamily="-1" charset="-128"/>
                <a:cs typeface="Arial"/>
              </a:rPr>
              <a:t>container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5661248"/>
            <a:ext cx="48874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  <a:ea typeface="ＭＳ Ｐゴシック" pitchFamily="-1" charset="-128"/>
                <a:cs typeface="ＭＳ Ｐゴシック" pitchFamily="-1" charset="-128"/>
              </a:rPr>
              <a:t>• Finally, sum them:  </a:t>
            </a:r>
            <a:r>
              <a:rPr lang="en-US" dirty="0" err="1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Ψ</a:t>
            </a:r>
            <a:r>
              <a:rPr lang="en-US" baseline="-25000" dirty="0" err="1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</a:t>
            </a:r>
            <a:r>
              <a:rPr lang="en-US" baseline="-250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+</a:t>
            </a:r>
            <a:r>
              <a:rPr lang="en-US" dirty="0"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dirty="0" err="1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Ψ</a:t>
            </a:r>
            <a:r>
              <a:rPr lang="en-US" baseline="-25000" dirty="0" err="1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p</a:t>
            </a:r>
            <a:r>
              <a:rPr lang="en-US" baseline="-25000" dirty="0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= </a:t>
            </a:r>
            <a:r>
              <a:rPr lang="en-US" dirty="0" err="1" smtClean="0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Ψ</a:t>
            </a:r>
            <a:endParaRPr lang="en-US" dirty="0">
              <a:solidFill>
                <a:schemeClr val="tx2"/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393305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cancel units: moles, L, K </a:t>
            </a:r>
          </a:p>
          <a:p>
            <a:r>
              <a:rPr lang="en-US" sz="2000" i="1" dirty="0" smtClean="0"/>
              <a:t>answer is in </a:t>
            </a:r>
            <a:r>
              <a:rPr lang="en-US" sz="2000" b="1" i="1" dirty="0" smtClean="0"/>
              <a:t>bars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29700" grpId="0"/>
      <p:bldP spid="68612" grpId="0"/>
      <p:bldP spid="68613" grpId="0"/>
      <p:bldP spid="68614" grpId="0"/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1124000" y="3161184"/>
            <a:ext cx="16217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solidFill>
                  <a:srgbClr val="800000"/>
                </a:solidFill>
              </a:rPr>
              <a:t>ionization factor</a:t>
            </a:r>
          </a:p>
          <a:p>
            <a:pPr eaLnBrk="0" hangingPunct="0"/>
            <a:r>
              <a:rPr lang="en-US" sz="1600" dirty="0"/>
              <a:t>  </a:t>
            </a:r>
          </a:p>
          <a:p>
            <a:pPr eaLnBrk="0" hangingPunct="0"/>
            <a:endParaRPr lang="en-US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181400" y="3618384"/>
            <a:ext cx="1985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srgbClr val="008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molar concentration</a:t>
            </a:r>
          </a:p>
          <a:p>
            <a:pPr eaLnBrk="0" hangingPunct="0">
              <a:defRPr/>
            </a:pPr>
            <a:r>
              <a:rPr lang="en-US" sz="1600" dirty="0">
                <a:solidFill>
                  <a:srgbClr val="008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       </a:t>
            </a:r>
            <a:r>
              <a:rPr lang="en-US" sz="1200" i="1" dirty="0">
                <a:solidFill>
                  <a:srgbClr val="008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moles/L</a:t>
            </a:r>
            <a:endParaRPr lang="en-US" dirty="0">
              <a:solidFill>
                <a:srgbClr val="008000"/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4324400" y="3084984"/>
            <a:ext cx="208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accent2"/>
                </a:solidFill>
              </a:rPr>
              <a:t>pressure </a:t>
            </a:r>
            <a:r>
              <a:rPr lang="en-US" sz="1600" b="1" dirty="0">
                <a:solidFill>
                  <a:schemeClr val="accent2"/>
                </a:solidFill>
              </a:rPr>
              <a:t>constant</a:t>
            </a:r>
          </a:p>
          <a:p>
            <a:pPr eaLnBrk="0" hangingPunct="0"/>
            <a:r>
              <a:rPr lang="en-US" sz="1600" dirty="0">
                <a:solidFill>
                  <a:schemeClr val="accent2"/>
                </a:solidFill>
              </a:rPr>
              <a:t>   .0831 </a:t>
            </a:r>
            <a:r>
              <a:rPr lang="en-US" sz="1200" i="1" dirty="0">
                <a:solidFill>
                  <a:schemeClr val="accent2"/>
                </a:solidFill>
              </a:rPr>
              <a:t>L </a:t>
            </a:r>
            <a:r>
              <a:rPr lang="en-US" sz="1600" b="1" i="1" dirty="0">
                <a:solidFill>
                  <a:schemeClr val="accent2"/>
                </a:solidFill>
              </a:rPr>
              <a:t>bars</a:t>
            </a:r>
            <a:r>
              <a:rPr lang="en-US" sz="1200" i="1" dirty="0">
                <a:solidFill>
                  <a:schemeClr val="accent2"/>
                </a:solidFill>
              </a:rPr>
              <a:t>/moles</a:t>
            </a:r>
            <a:r>
              <a:rPr lang="en-US" sz="1200" i="1" baseline="30000" dirty="0">
                <a:solidFill>
                  <a:schemeClr val="accent2"/>
                </a:solidFill>
              </a:rPr>
              <a:t> </a:t>
            </a:r>
            <a:r>
              <a:rPr lang="en-US" sz="1200" i="1" dirty="0">
                <a:solidFill>
                  <a:schemeClr val="accent2"/>
                </a:solidFill>
              </a:rPr>
              <a:t>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5543600" y="2246784"/>
            <a:ext cx="1479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 dirty="0"/>
              <a:t>temperature</a:t>
            </a:r>
            <a:r>
              <a:rPr lang="en-US" sz="1600" dirty="0"/>
              <a:t> </a:t>
            </a:r>
          </a:p>
          <a:p>
            <a:pPr eaLnBrk="0" hangingPunct="0"/>
            <a:r>
              <a:rPr lang="en-US" sz="1200" dirty="0"/>
              <a:t>          </a:t>
            </a:r>
            <a:r>
              <a:rPr lang="en-US" sz="1200" i="1" dirty="0"/>
              <a:t>K =  C + 273</a:t>
            </a:r>
            <a:endParaRPr lang="en-US" dirty="0"/>
          </a:p>
        </p:txBody>
      </p:sp>
      <p:sp>
        <p:nvSpPr>
          <p:cNvPr id="68614" name="Rectangle 15"/>
          <p:cNvSpPr>
            <a:spLocks noChangeArrowheads="1"/>
          </p:cNvSpPr>
          <p:nvPr/>
        </p:nvSpPr>
        <p:spPr bwMode="auto">
          <a:xfrm>
            <a:off x="1276400" y="3542184"/>
            <a:ext cx="1395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i="1" dirty="0">
                <a:solidFill>
                  <a:srgbClr val="800000"/>
                </a:solidFill>
              </a:rPr>
              <a:t>sucrose does not </a:t>
            </a:r>
          </a:p>
          <a:p>
            <a:pPr eaLnBrk="0" hangingPunct="0"/>
            <a:r>
              <a:rPr lang="en-US" sz="1200" i="1" dirty="0">
                <a:solidFill>
                  <a:srgbClr val="800000"/>
                </a:solidFill>
              </a:rPr>
              <a:t>   ionize in water</a:t>
            </a:r>
          </a:p>
          <a:p>
            <a:pPr eaLnBrk="0" hangingPunct="0"/>
            <a:r>
              <a:rPr lang="en-US" sz="1200" i="1" dirty="0">
                <a:solidFill>
                  <a:srgbClr val="800000"/>
                </a:solidFill>
              </a:rPr>
              <a:t>          </a:t>
            </a:r>
            <a:r>
              <a:rPr lang="en-US" sz="1200" i="1" dirty="0" err="1">
                <a:solidFill>
                  <a:srgbClr val="800000"/>
                </a:solidFill>
              </a:rPr>
              <a:t>i</a:t>
            </a:r>
            <a:r>
              <a:rPr lang="en-US" sz="1200" i="1" dirty="0">
                <a:solidFill>
                  <a:srgbClr val="800000"/>
                </a:solidFill>
              </a:rPr>
              <a:t> = 1.0</a:t>
            </a:r>
          </a:p>
        </p:txBody>
      </p:sp>
      <p:sp>
        <p:nvSpPr>
          <p:cNvPr id="68615" name="Rectangle 16"/>
          <p:cNvSpPr>
            <a:spLocks noChangeArrowheads="1"/>
          </p:cNvSpPr>
          <p:nvPr/>
        </p:nvSpPr>
        <p:spPr bwMode="auto">
          <a:xfrm>
            <a:off x="743000" y="4608984"/>
            <a:ext cx="419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/>
              <a:t>Ex:   solute potential of a </a:t>
            </a:r>
            <a:r>
              <a:rPr lang="en-US" sz="2000" dirty="0">
                <a:solidFill>
                  <a:srgbClr val="008000"/>
                </a:solidFill>
              </a:rPr>
              <a:t>1.0M</a:t>
            </a:r>
          </a:p>
          <a:p>
            <a:pPr eaLnBrk="0" hangingPunct="0"/>
            <a:r>
              <a:rPr lang="en-US" sz="2000" dirty="0"/>
              <a:t>   sucrose </a:t>
            </a:r>
            <a:r>
              <a:rPr lang="en-US" sz="2000" dirty="0" err="1"/>
              <a:t>sol’n</a:t>
            </a:r>
            <a:r>
              <a:rPr lang="en-US" sz="2000" dirty="0"/>
              <a:t> at 22C at          :</a:t>
            </a:r>
          </a:p>
          <a:p>
            <a:pPr eaLnBrk="0" hangingPunct="0"/>
            <a:r>
              <a:rPr lang="en-US" sz="2000" dirty="0"/>
              <a:t>   </a:t>
            </a:r>
            <a:r>
              <a:rPr lang="en-US" sz="2000" dirty="0" err="1">
                <a:solidFill>
                  <a:schemeClr val="accent2"/>
                </a:solidFill>
              </a:rPr>
              <a:t>std</a:t>
            </a:r>
            <a:r>
              <a:rPr lang="en-US" sz="2000" dirty="0">
                <a:solidFill>
                  <a:schemeClr val="accent2"/>
                </a:solidFill>
              </a:rPr>
              <a:t> atmospheric pressure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716016" y="4437112"/>
            <a:ext cx="392832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 </a:t>
            </a:r>
            <a:r>
              <a:rPr lang="en-US" dirty="0" err="1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Ψ</a:t>
            </a:r>
            <a:r>
              <a:rPr lang="en-US" baseline="-25000" dirty="0" err="1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</a:t>
            </a:r>
            <a:r>
              <a:rPr lang="en-US" baseline="-250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= -(</a:t>
            </a:r>
            <a:r>
              <a:rPr lang="en-US" dirty="0">
                <a:solidFill>
                  <a:srgbClr val="80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1</a:t>
            </a: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)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(</a:t>
            </a:r>
            <a:r>
              <a:rPr lang="en-US" dirty="0" smtClean="0">
                <a:solidFill>
                  <a:srgbClr val="008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1.0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)</a:t>
            </a: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(</a:t>
            </a:r>
            <a:r>
              <a:rPr lang="en-US" dirty="0">
                <a:solidFill>
                  <a:schemeClr val="accent3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.</a:t>
            </a:r>
            <a:r>
              <a:rPr lang="en-US" dirty="0">
                <a:solidFill>
                  <a:schemeClr val="accent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0831</a:t>
            </a: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)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(295)</a:t>
            </a:r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0" hangingPunct="0">
              <a:defRPr/>
            </a:pP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 </a:t>
            </a:r>
            <a:r>
              <a:rPr lang="en-US" dirty="0" err="1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Ψ</a:t>
            </a:r>
            <a:r>
              <a:rPr lang="en-US" baseline="-25000" dirty="0" err="1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</a:t>
            </a:r>
            <a:r>
              <a:rPr lang="en-US" baseline="-250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= 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 - 24.51 </a:t>
            </a:r>
            <a:r>
              <a:rPr lang="en-US" sz="18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bars</a:t>
            </a:r>
            <a:endParaRPr lang="en-US" sz="1800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0" hangingPunct="0">
              <a:defRPr/>
            </a:pPr>
            <a:r>
              <a:rPr lang="en-US" dirty="0">
                <a:solidFill>
                  <a:srgbClr val="1F076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 </a:t>
            </a:r>
            <a:r>
              <a:rPr lang="en-US" dirty="0" err="1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Ψ</a:t>
            </a:r>
            <a:r>
              <a:rPr lang="en-US" dirty="0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 = </a:t>
            </a:r>
            <a:r>
              <a:rPr lang="en-US" dirty="0" smtClean="0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- </a:t>
            </a: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24.51</a:t>
            </a:r>
            <a:r>
              <a:rPr lang="en-US" dirty="0" smtClean="0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 </a:t>
            </a:r>
            <a:r>
              <a:rPr lang="en-US" sz="1800" dirty="0" smtClean="0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bars </a:t>
            </a: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+ </a:t>
            </a:r>
            <a:r>
              <a:rPr lang="en-US" dirty="0" err="1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Ψ</a:t>
            </a:r>
            <a:r>
              <a:rPr lang="en-US" baseline="-25000" dirty="0" err="1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p</a:t>
            </a: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</a:p>
          <a:p>
            <a:pPr eaLnBrk="0" hangingPunct="0">
              <a:defRPr/>
            </a:pPr>
            <a:r>
              <a:rPr lang="en-US" dirty="0">
                <a:solidFill>
                  <a:srgbClr val="FFFF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 </a:t>
            </a:r>
            <a:r>
              <a:rPr lang="en-US" dirty="0" err="1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Ψ</a:t>
            </a:r>
            <a:r>
              <a:rPr lang="en-US" dirty="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 = </a:t>
            </a:r>
            <a:r>
              <a:rPr lang="en-US" dirty="0" smtClean="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- </a:t>
            </a:r>
            <a:r>
              <a:rPr lang="en-US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24.51</a:t>
            </a:r>
            <a:r>
              <a:rPr lang="en-US" dirty="0" smtClean="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 </a:t>
            </a:r>
            <a:r>
              <a:rPr lang="en-US" sz="1800" dirty="0" smtClean="0">
                <a:solidFill>
                  <a:schemeClr val="tx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bars </a:t>
            </a:r>
            <a:endParaRPr lang="en-US" dirty="0">
              <a:solidFill>
                <a:schemeClr val="tx2"/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0" hangingPunct="0">
              <a:defRPr/>
            </a:pPr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1600" y="1772816"/>
            <a:ext cx="6629400" cy="120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1F076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</a:p>
          <a:p>
            <a:pPr marL="457200" indent="-457200" eaLnBrk="0" hangingPunct="0">
              <a:defRPr/>
            </a:pPr>
            <a:r>
              <a:rPr lang="en-US" dirty="0">
                <a:solidFill>
                  <a:srgbClr val="1F076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			</a:t>
            </a:r>
            <a:r>
              <a:rPr lang="en-US" dirty="0" err="1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Ψ</a:t>
            </a:r>
            <a:r>
              <a:rPr lang="en-US" baseline="-25000" dirty="0" err="1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</a:t>
            </a:r>
            <a:r>
              <a:rPr lang="en-US" baseline="-25000" dirty="0">
                <a:solidFill>
                  <a:srgbClr val="1F076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dirty="0">
                <a:solidFill>
                  <a:srgbClr val="1F076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= -</a:t>
            </a:r>
            <a:r>
              <a:rPr lang="en-US" dirty="0" err="1">
                <a:solidFill>
                  <a:srgbClr val="80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</a:t>
            </a:r>
            <a:r>
              <a:rPr lang="en-US" dirty="0" err="1">
                <a:solidFill>
                  <a:srgbClr val="008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</a:t>
            </a:r>
            <a:r>
              <a:rPr lang="en-US" dirty="0" err="1">
                <a:solidFill>
                  <a:srgbClr val="0000E5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R</a:t>
            </a:r>
            <a:r>
              <a:rPr lang="en-US" dirty="0" err="1">
                <a:solidFill>
                  <a:srgbClr val="FFFF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</a:t>
            </a:r>
            <a:endParaRPr lang="en-US" dirty="0">
              <a:solidFill>
                <a:srgbClr val="FFFF00"/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0" hangingPunct="0">
              <a:defRPr/>
            </a:pPr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cxnSp>
        <p:nvCxnSpPr>
          <p:cNvPr id="68618" name="Straight Arrow Connector 19"/>
          <p:cNvCxnSpPr>
            <a:cxnSpLocks noChangeShapeType="1"/>
          </p:cNvCxnSpPr>
          <p:nvPr/>
        </p:nvCxnSpPr>
        <p:spPr bwMode="auto">
          <a:xfrm flipV="1">
            <a:off x="2571800" y="2627784"/>
            <a:ext cx="9144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619" name="Straight Arrow Connector 21"/>
          <p:cNvCxnSpPr>
            <a:cxnSpLocks noChangeShapeType="1"/>
          </p:cNvCxnSpPr>
          <p:nvPr/>
        </p:nvCxnSpPr>
        <p:spPr bwMode="auto">
          <a:xfrm rot="16200000" flipV="1">
            <a:off x="3332213" y="3010371"/>
            <a:ext cx="839788" cy="74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620" name="Straight Arrow Connector 23"/>
          <p:cNvCxnSpPr>
            <a:cxnSpLocks noChangeShapeType="1"/>
          </p:cNvCxnSpPr>
          <p:nvPr/>
        </p:nvCxnSpPr>
        <p:spPr bwMode="auto">
          <a:xfrm rot="16200000" flipV="1">
            <a:off x="3943400" y="2703984"/>
            <a:ext cx="381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621" name="Straight Arrow Connector 25"/>
          <p:cNvCxnSpPr>
            <a:cxnSpLocks noChangeShapeType="1"/>
          </p:cNvCxnSpPr>
          <p:nvPr/>
        </p:nvCxnSpPr>
        <p:spPr bwMode="auto">
          <a:xfrm rot="10800000">
            <a:off x="4400600" y="2399184"/>
            <a:ext cx="990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5438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D501D"/>
                </a:solidFill>
                <a:ea typeface="ＭＳ Ｐゴシック" pitchFamily="-1" charset="-128"/>
                <a:cs typeface="ＭＳ Ｐゴシック" pitchFamily="-1" charset="-128"/>
              </a:rPr>
              <a:t>Example</a:t>
            </a:r>
            <a:r>
              <a:rPr lang="en-US" b="1" dirty="0">
                <a:solidFill>
                  <a:srgbClr val="6D501D"/>
                </a:solidFill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en-US" b="1" dirty="0">
                <a:solidFill>
                  <a:srgbClr val="6D501D"/>
                </a:solidFill>
                <a:ea typeface="ＭＳ Ｐゴシック" pitchFamily="-1" charset="-128"/>
                <a:cs typeface="ＭＳ Ｐゴシック" pitchFamily="-1" charset="-128"/>
              </a:rPr>
            </a:br>
            <a:endParaRPr lang="en-US" b="1" dirty="0">
              <a:solidFill>
                <a:srgbClr val="6D501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1124000" y="3161184"/>
            <a:ext cx="16217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solidFill>
                  <a:srgbClr val="800000"/>
                </a:solidFill>
              </a:rPr>
              <a:t>ionization factor</a:t>
            </a:r>
          </a:p>
          <a:p>
            <a:pPr eaLnBrk="0" hangingPunct="0"/>
            <a:r>
              <a:rPr lang="en-US" sz="1600" dirty="0"/>
              <a:t>  </a:t>
            </a:r>
          </a:p>
          <a:p>
            <a:pPr eaLnBrk="0" hangingPunct="0"/>
            <a:endParaRPr lang="en-US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181400" y="3618384"/>
            <a:ext cx="1985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srgbClr val="008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molar concentration</a:t>
            </a:r>
          </a:p>
          <a:p>
            <a:pPr eaLnBrk="0" hangingPunct="0">
              <a:defRPr/>
            </a:pPr>
            <a:r>
              <a:rPr lang="en-US" sz="1600" dirty="0">
                <a:solidFill>
                  <a:srgbClr val="008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       </a:t>
            </a:r>
            <a:r>
              <a:rPr lang="en-US" sz="1200" i="1" dirty="0">
                <a:solidFill>
                  <a:srgbClr val="008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moles/L</a:t>
            </a:r>
            <a:endParaRPr lang="en-US" dirty="0">
              <a:solidFill>
                <a:srgbClr val="008000"/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4324400" y="3084984"/>
            <a:ext cx="208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accent2"/>
                </a:solidFill>
              </a:rPr>
              <a:t>pressure </a:t>
            </a:r>
            <a:r>
              <a:rPr lang="en-US" sz="1600" b="1" dirty="0">
                <a:solidFill>
                  <a:schemeClr val="accent2"/>
                </a:solidFill>
              </a:rPr>
              <a:t>constant</a:t>
            </a:r>
          </a:p>
          <a:p>
            <a:pPr eaLnBrk="0" hangingPunct="0"/>
            <a:r>
              <a:rPr lang="en-US" sz="1600" dirty="0">
                <a:solidFill>
                  <a:schemeClr val="accent2"/>
                </a:solidFill>
              </a:rPr>
              <a:t>   .0831 </a:t>
            </a:r>
            <a:r>
              <a:rPr lang="en-US" sz="1200" i="1" dirty="0">
                <a:solidFill>
                  <a:schemeClr val="accent2"/>
                </a:solidFill>
              </a:rPr>
              <a:t>L </a:t>
            </a:r>
            <a:r>
              <a:rPr lang="en-US" sz="1600" b="1" i="1" dirty="0">
                <a:solidFill>
                  <a:schemeClr val="accent2"/>
                </a:solidFill>
              </a:rPr>
              <a:t>bars</a:t>
            </a:r>
            <a:r>
              <a:rPr lang="en-US" sz="1200" i="1" dirty="0">
                <a:solidFill>
                  <a:schemeClr val="accent2"/>
                </a:solidFill>
              </a:rPr>
              <a:t>/moles</a:t>
            </a:r>
            <a:r>
              <a:rPr lang="en-US" sz="1200" i="1" baseline="30000" dirty="0">
                <a:solidFill>
                  <a:schemeClr val="accent2"/>
                </a:solidFill>
              </a:rPr>
              <a:t> </a:t>
            </a:r>
            <a:r>
              <a:rPr lang="en-US" sz="1200" i="1" dirty="0">
                <a:solidFill>
                  <a:schemeClr val="accent2"/>
                </a:solidFill>
              </a:rPr>
              <a:t>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5543600" y="2246784"/>
            <a:ext cx="1479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 dirty="0"/>
              <a:t>temperature</a:t>
            </a:r>
            <a:r>
              <a:rPr lang="en-US" sz="1600" dirty="0"/>
              <a:t> </a:t>
            </a:r>
          </a:p>
          <a:p>
            <a:pPr eaLnBrk="0" hangingPunct="0"/>
            <a:r>
              <a:rPr lang="en-US" sz="1200" dirty="0"/>
              <a:t>          </a:t>
            </a:r>
            <a:r>
              <a:rPr lang="en-US" sz="1200" i="1" dirty="0"/>
              <a:t>K =  C + 273</a:t>
            </a:r>
            <a:endParaRPr lang="en-US" dirty="0"/>
          </a:p>
        </p:txBody>
      </p:sp>
      <p:sp>
        <p:nvSpPr>
          <p:cNvPr id="68614" name="Rectangle 15"/>
          <p:cNvSpPr>
            <a:spLocks noChangeArrowheads="1"/>
          </p:cNvSpPr>
          <p:nvPr/>
        </p:nvSpPr>
        <p:spPr bwMode="auto">
          <a:xfrm>
            <a:off x="1276400" y="3542184"/>
            <a:ext cx="1395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i="1" dirty="0">
                <a:solidFill>
                  <a:srgbClr val="800000"/>
                </a:solidFill>
              </a:rPr>
              <a:t>sucrose does not </a:t>
            </a:r>
          </a:p>
          <a:p>
            <a:pPr eaLnBrk="0" hangingPunct="0"/>
            <a:r>
              <a:rPr lang="en-US" sz="1200" i="1" dirty="0">
                <a:solidFill>
                  <a:srgbClr val="800000"/>
                </a:solidFill>
              </a:rPr>
              <a:t>   ionize in water</a:t>
            </a:r>
          </a:p>
          <a:p>
            <a:pPr eaLnBrk="0" hangingPunct="0"/>
            <a:r>
              <a:rPr lang="en-US" sz="1200" i="1" dirty="0">
                <a:solidFill>
                  <a:srgbClr val="800000"/>
                </a:solidFill>
              </a:rPr>
              <a:t>          </a:t>
            </a:r>
            <a:r>
              <a:rPr lang="en-US" sz="1200" i="1" dirty="0" err="1">
                <a:solidFill>
                  <a:srgbClr val="800000"/>
                </a:solidFill>
              </a:rPr>
              <a:t>i</a:t>
            </a:r>
            <a:r>
              <a:rPr lang="en-US" sz="1200" i="1" dirty="0">
                <a:solidFill>
                  <a:srgbClr val="800000"/>
                </a:solidFill>
              </a:rPr>
              <a:t> = 1.0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0" y="1772816"/>
            <a:ext cx="6629400" cy="120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0" hangingPunct="0">
              <a:defRPr/>
            </a:pPr>
            <a:r>
              <a:rPr lang="en-US" dirty="0">
                <a:solidFill>
                  <a:srgbClr val="1F076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</a:p>
          <a:p>
            <a:pPr marL="457200" indent="-457200" eaLnBrk="0" hangingPunct="0">
              <a:defRPr/>
            </a:pPr>
            <a:r>
              <a:rPr lang="en-US" dirty="0">
                <a:solidFill>
                  <a:srgbClr val="1F076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			</a:t>
            </a:r>
            <a:r>
              <a:rPr lang="en-US" dirty="0" err="1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Ψ</a:t>
            </a:r>
            <a:r>
              <a:rPr lang="en-US" baseline="-25000" dirty="0" err="1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</a:t>
            </a:r>
            <a:r>
              <a:rPr lang="en-US" baseline="-25000" dirty="0">
                <a:solidFill>
                  <a:srgbClr val="1F076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dirty="0">
                <a:solidFill>
                  <a:srgbClr val="1F076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= -</a:t>
            </a:r>
            <a:r>
              <a:rPr lang="en-US" dirty="0" err="1">
                <a:solidFill>
                  <a:srgbClr val="80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</a:t>
            </a:r>
            <a:r>
              <a:rPr lang="en-US" dirty="0" err="1">
                <a:solidFill>
                  <a:srgbClr val="008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</a:t>
            </a:r>
            <a:r>
              <a:rPr lang="en-US" dirty="0" err="1">
                <a:solidFill>
                  <a:srgbClr val="0000E5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R</a:t>
            </a:r>
            <a:r>
              <a:rPr lang="en-US" dirty="0" err="1">
                <a:solidFill>
                  <a:srgbClr val="FFFF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</a:t>
            </a:r>
            <a:endParaRPr lang="en-US" dirty="0">
              <a:solidFill>
                <a:srgbClr val="FFFF00"/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0" hangingPunct="0">
              <a:defRPr/>
            </a:pPr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cxnSp>
        <p:nvCxnSpPr>
          <p:cNvPr id="68618" name="Straight Arrow Connector 19"/>
          <p:cNvCxnSpPr>
            <a:cxnSpLocks noChangeShapeType="1"/>
          </p:cNvCxnSpPr>
          <p:nvPr/>
        </p:nvCxnSpPr>
        <p:spPr bwMode="auto">
          <a:xfrm flipV="1">
            <a:off x="2571800" y="2627784"/>
            <a:ext cx="9144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619" name="Straight Arrow Connector 21"/>
          <p:cNvCxnSpPr>
            <a:cxnSpLocks noChangeShapeType="1"/>
          </p:cNvCxnSpPr>
          <p:nvPr/>
        </p:nvCxnSpPr>
        <p:spPr bwMode="auto">
          <a:xfrm rot="16200000" flipV="1">
            <a:off x="3332213" y="3010371"/>
            <a:ext cx="839788" cy="74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620" name="Straight Arrow Connector 23"/>
          <p:cNvCxnSpPr>
            <a:cxnSpLocks noChangeShapeType="1"/>
          </p:cNvCxnSpPr>
          <p:nvPr/>
        </p:nvCxnSpPr>
        <p:spPr bwMode="auto">
          <a:xfrm rot="16200000" flipV="1">
            <a:off x="3943400" y="2703984"/>
            <a:ext cx="381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8621" name="Straight Arrow Connector 25"/>
          <p:cNvCxnSpPr>
            <a:cxnSpLocks noChangeShapeType="1"/>
          </p:cNvCxnSpPr>
          <p:nvPr/>
        </p:nvCxnSpPr>
        <p:spPr bwMode="auto">
          <a:xfrm rot="10800000">
            <a:off x="4400600" y="2399184"/>
            <a:ext cx="990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543800" cy="1371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D501D"/>
                </a:solidFill>
                <a:ea typeface="ＭＳ Ｐゴシック" pitchFamily="-1" charset="-128"/>
                <a:cs typeface="ＭＳ Ｐゴシック" pitchFamily="-1" charset="-128"/>
              </a:rPr>
              <a:t>Practice</a:t>
            </a:r>
            <a:endParaRPr lang="en-US" b="1" dirty="0">
              <a:solidFill>
                <a:srgbClr val="6D501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119675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Problems </a:t>
            </a:r>
            <a:r>
              <a:rPr lang="en-US" sz="2800" dirty="0"/>
              <a:t>#</a:t>
            </a:r>
            <a:r>
              <a:rPr lang="en-US" sz="2800" dirty="0" smtClean="0"/>
              <a:t>11, 12, (Model 3)of the </a:t>
            </a:r>
            <a:r>
              <a:rPr lang="en-US" sz="2800" dirty="0" err="1" smtClean="0"/>
              <a:t>POGILish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725144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More: </a:t>
            </a:r>
          </a:p>
          <a:p>
            <a:r>
              <a:rPr lang="en-US" dirty="0" smtClean="0"/>
              <a:t>• Find the solute </a:t>
            </a:r>
            <a:r>
              <a:rPr lang="en-US" dirty="0"/>
              <a:t>potential of a </a:t>
            </a:r>
            <a:r>
              <a:rPr lang="en-US" dirty="0">
                <a:solidFill>
                  <a:srgbClr val="008000"/>
                </a:solidFill>
              </a:rPr>
              <a:t>0.5M </a:t>
            </a:r>
            <a:r>
              <a:rPr lang="en-US" dirty="0"/>
              <a:t>glucose </a:t>
            </a:r>
            <a:r>
              <a:rPr lang="en-US" dirty="0" err="1"/>
              <a:t>sol’n</a:t>
            </a:r>
            <a:r>
              <a:rPr lang="en-US" dirty="0"/>
              <a:t> at 37C and </a:t>
            </a:r>
            <a:r>
              <a:rPr lang="en-US" dirty="0">
                <a:solidFill>
                  <a:schemeClr val="accent2"/>
                </a:solidFill>
              </a:rPr>
              <a:t>standard atmospheric pressure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4" descr="PhoneBoothStuffin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1897746" cy="3272760"/>
          </a:xfrm>
          <a:prstGeom prst="rect">
            <a:avLst/>
          </a:prstGeom>
        </p:spPr>
      </p:pic>
      <p:pic>
        <p:nvPicPr>
          <p:cNvPr id="6" name="Picture 5" descr="Havenwood3-ci-051617-1024x68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76872"/>
            <a:ext cx="4858168" cy="3240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476672"/>
            <a:ext cx="8280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n-lt"/>
              </a:rPr>
              <a:t>Analogy: </a:t>
            </a:r>
            <a:r>
              <a:rPr lang="en-US" sz="3200" dirty="0" smtClean="0">
                <a:latin typeface="+mn-lt"/>
              </a:rPr>
              <a:t>only so many people, (</a:t>
            </a:r>
            <a:r>
              <a:rPr lang="en-US" sz="3200" b="1" dirty="0" smtClean="0">
                <a:latin typeface="+mn-lt"/>
              </a:rPr>
              <a:t>molecules</a:t>
            </a:r>
            <a:r>
              <a:rPr lang="en-US" sz="3200" dirty="0" smtClean="0">
                <a:latin typeface="+mn-lt"/>
              </a:rPr>
              <a:t>) can fit within the phone booth or VW (</a:t>
            </a:r>
            <a:r>
              <a:rPr lang="en-US" sz="3200" b="1" dirty="0" smtClean="0">
                <a:latin typeface="+mn-lt"/>
              </a:rPr>
              <a:t>cell wall</a:t>
            </a:r>
            <a:r>
              <a:rPr lang="en-US" sz="3200" dirty="0" smtClean="0">
                <a:latin typeface="+mn-lt"/>
              </a:rPr>
              <a:t>)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471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Box 3"/>
          <p:cNvSpPr txBox="1">
            <a:spLocks noChangeArrowheads="1"/>
          </p:cNvSpPr>
          <p:nvPr/>
        </p:nvSpPr>
        <p:spPr bwMode="auto">
          <a:xfrm>
            <a:off x="1115616" y="1916832"/>
            <a:ext cx="43434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lang="en-US" dirty="0"/>
          </a:p>
          <a:p>
            <a:pPr eaLnBrk="0" hangingPunct="0"/>
            <a:endParaRPr lang="en-US" dirty="0">
              <a:solidFill>
                <a:schemeClr val="bg1"/>
              </a:solidFill>
            </a:endParaRPr>
          </a:p>
          <a:p>
            <a:pPr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395536" y="1700808"/>
            <a:ext cx="7992888" cy="538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dirty="0">
              <a:solidFill>
                <a:srgbClr val="3C3DB8"/>
              </a:solidFill>
            </a:endParaRPr>
          </a:p>
          <a:p>
            <a:pPr marL="914400" lvl="1" indent="-457200" eaLnBrk="0" hangingPunct="0">
              <a:buFont typeface="+mj-lt"/>
              <a:buAutoNum type="arabicPeriod"/>
            </a:pPr>
            <a:r>
              <a:rPr lang="en-US" dirty="0" smtClean="0">
                <a:solidFill>
                  <a:srgbClr val="523323"/>
                </a:solidFill>
              </a:rPr>
              <a:t>The solute </a:t>
            </a:r>
            <a:r>
              <a:rPr lang="en-US" dirty="0">
                <a:solidFill>
                  <a:srgbClr val="523323"/>
                </a:solidFill>
              </a:rPr>
              <a:t>concentration gradient </a:t>
            </a:r>
            <a:r>
              <a:rPr lang="en-US" sz="2000" i="1" dirty="0">
                <a:solidFill>
                  <a:srgbClr val="523323"/>
                </a:solidFill>
              </a:rPr>
              <a:t>(aka </a:t>
            </a:r>
            <a:r>
              <a:rPr lang="en-US" b="1" i="1" dirty="0">
                <a:solidFill>
                  <a:srgbClr val="FF0000"/>
                </a:solidFill>
              </a:rPr>
              <a:t>solute potential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b="1" i="1" dirty="0">
                <a:solidFill>
                  <a:srgbClr val="FF0000"/>
                </a:solidFill>
              </a:rPr>
              <a:t>osmotic potential, osmolarity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Ψ</a:t>
            </a:r>
            <a:r>
              <a:rPr lang="en-US" b="1" baseline="-25000" dirty="0" err="1">
                <a:solidFill>
                  <a:srgbClr val="FF0000"/>
                </a:solidFill>
              </a:rPr>
              <a:t>s</a:t>
            </a:r>
            <a:r>
              <a:rPr lang="en-US" i="1" dirty="0">
                <a:solidFill>
                  <a:srgbClr val="FF0000"/>
                </a:solidFill>
              </a:rPr>
              <a:t>)</a:t>
            </a:r>
          </a:p>
          <a:p>
            <a:pPr marL="457200" indent="-457200" eaLnBrk="0" hangingPunct="0">
              <a:buFont typeface="+mj-lt"/>
              <a:buAutoNum type="arabicPeriod"/>
            </a:pPr>
            <a:endParaRPr lang="en-US" dirty="0">
              <a:solidFill>
                <a:srgbClr val="3C3DB8"/>
              </a:solidFill>
            </a:endParaRPr>
          </a:p>
          <a:p>
            <a:pPr lvl="1" eaLnBrk="0" hangingPunct="0"/>
            <a:r>
              <a:rPr lang="en-US" dirty="0">
                <a:solidFill>
                  <a:srgbClr val="523323"/>
                </a:solidFill>
              </a:rPr>
              <a:t>2. pressure</a:t>
            </a:r>
            <a:r>
              <a:rPr lang="en-US" b="1" dirty="0">
                <a:solidFill>
                  <a:srgbClr val="523323"/>
                </a:solidFill>
              </a:rPr>
              <a:t> </a:t>
            </a:r>
            <a:r>
              <a:rPr lang="en-US" dirty="0">
                <a:solidFill>
                  <a:srgbClr val="523323"/>
                </a:solidFill>
              </a:rPr>
              <a:t>in the cell </a:t>
            </a:r>
            <a:r>
              <a:rPr lang="en-US" sz="2000" i="1" dirty="0">
                <a:solidFill>
                  <a:srgbClr val="523323"/>
                </a:solidFill>
              </a:rPr>
              <a:t>(aka </a:t>
            </a:r>
            <a:r>
              <a:rPr lang="en-US" b="1" i="1" dirty="0">
                <a:solidFill>
                  <a:srgbClr val="3C3DB8"/>
                </a:solidFill>
              </a:rPr>
              <a:t>pressure potential</a:t>
            </a:r>
            <a:r>
              <a:rPr lang="en-US" i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Ψ</a:t>
            </a:r>
            <a:r>
              <a:rPr lang="en-US" b="1" baseline="-25000" dirty="0" err="1">
                <a:solidFill>
                  <a:srgbClr val="0000FF"/>
                </a:solidFill>
              </a:rPr>
              <a:t>p</a:t>
            </a:r>
            <a:r>
              <a:rPr lang="en-US" i="1" dirty="0">
                <a:solidFill>
                  <a:srgbClr val="0000FF"/>
                </a:solidFill>
              </a:rPr>
              <a:t>)</a:t>
            </a:r>
            <a:endParaRPr lang="en-US" i="1" dirty="0">
              <a:solidFill>
                <a:srgbClr val="0000FF"/>
              </a:solidFill>
              <a:cs typeface="Arial"/>
            </a:endParaRPr>
          </a:p>
          <a:p>
            <a:pPr marL="342900" indent="-342900" eaLnBrk="0" hangingPunct="0">
              <a:buFont typeface="Arial"/>
              <a:buChar char="•"/>
            </a:pPr>
            <a:endParaRPr lang="en-US" dirty="0">
              <a:solidFill>
                <a:srgbClr val="3C3DB8"/>
              </a:solidFill>
            </a:endParaRPr>
          </a:p>
          <a:p>
            <a:pPr marL="342900" indent="-342900" eaLnBrk="0" hangingPunct="0">
              <a:buFont typeface="Arial"/>
              <a:buChar char="•"/>
            </a:pPr>
            <a:endParaRPr lang="en-US" dirty="0">
              <a:solidFill>
                <a:srgbClr val="3C3DB8"/>
              </a:solidFill>
            </a:endParaRPr>
          </a:p>
          <a:p>
            <a:pPr marL="342900" indent="-342900" eaLnBrk="0" hangingPunct="0">
              <a:buFont typeface="Arial"/>
              <a:buChar char="•"/>
            </a:pPr>
            <a:endParaRPr lang="en-US" dirty="0">
              <a:solidFill>
                <a:srgbClr val="3C3DB8"/>
              </a:solidFill>
            </a:endParaRPr>
          </a:p>
          <a:p>
            <a:pPr marL="342900" indent="-342900" eaLnBrk="0" hangingPunct="0">
              <a:buFont typeface="Arial"/>
              <a:buChar char="•"/>
            </a:pPr>
            <a:r>
              <a:rPr lang="en-US" dirty="0">
                <a:solidFill>
                  <a:srgbClr val="523323"/>
                </a:solidFill>
              </a:rPr>
              <a:t>water moves from a </a:t>
            </a:r>
            <a:r>
              <a:rPr lang="en-US" dirty="0" err="1">
                <a:solidFill>
                  <a:srgbClr val="523323"/>
                </a:solidFill>
              </a:rPr>
              <a:t>sol’n</a:t>
            </a:r>
            <a:r>
              <a:rPr lang="en-US" dirty="0">
                <a:solidFill>
                  <a:srgbClr val="523323"/>
                </a:solidFill>
              </a:rPr>
              <a:t> with higher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i="1" dirty="0" smtClean="0">
                <a:solidFill>
                  <a:srgbClr val="008000"/>
                </a:solidFill>
              </a:rPr>
              <a:t>water </a:t>
            </a:r>
            <a:r>
              <a:rPr lang="en-US" b="1" i="1" dirty="0">
                <a:solidFill>
                  <a:srgbClr val="008000"/>
                </a:solidFill>
              </a:rPr>
              <a:t>potential</a:t>
            </a:r>
            <a:r>
              <a:rPr lang="en-US" i="1" dirty="0">
                <a:solidFill>
                  <a:srgbClr val="008000"/>
                </a:solidFill>
              </a:rPr>
              <a:t>, </a:t>
            </a:r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b="1" dirty="0" err="1" smtClean="0">
                <a:solidFill>
                  <a:srgbClr val="008000"/>
                </a:solidFill>
              </a:rPr>
              <a:t>Ψ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r>
              <a:rPr lang="en-US" baseline="-25000" dirty="0" smtClean="0">
                <a:solidFill>
                  <a:srgbClr val="008000"/>
                </a:solidFill>
              </a:rPr>
              <a:t>  </a:t>
            </a:r>
            <a:r>
              <a:rPr lang="en-US" dirty="0" smtClean="0">
                <a:solidFill>
                  <a:srgbClr val="523323"/>
                </a:solidFill>
              </a:rPr>
              <a:t>to the </a:t>
            </a:r>
            <a:r>
              <a:rPr lang="en-US" dirty="0" err="1">
                <a:solidFill>
                  <a:srgbClr val="523323"/>
                </a:solidFill>
              </a:rPr>
              <a:t>sol’n</a:t>
            </a:r>
            <a:r>
              <a:rPr lang="en-US" dirty="0">
                <a:solidFill>
                  <a:srgbClr val="523323"/>
                </a:solidFill>
              </a:rPr>
              <a:t> </a:t>
            </a:r>
            <a:r>
              <a:rPr lang="en-US" sz="2000" i="1" dirty="0" smtClean="0">
                <a:solidFill>
                  <a:srgbClr val="523323"/>
                </a:solidFill>
              </a:rPr>
              <a:t>(cell included) </a:t>
            </a:r>
            <a:r>
              <a:rPr lang="en-US" dirty="0" smtClean="0">
                <a:solidFill>
                  <a:srgbClr val="523323"/>
                </a:solidFill>
              </a:rPr>
              <a:t>with </a:t>
            </a:r>
            <a:r>
              <a:rPr lang="en-US" dirty="0">
                <a:solidFill>
                  <a:srgbClr val="523323"/>
                </a:solidFill>
              </a:rPr>
              <a:t>lower water </a:t>
            </a:r>
            <a:r>
              <a:rPr lang="en-US" dirty="0" smtClean="0">
                <a:solidFill>
                  <a:srgbClr val="523323"/>
                </a:solidFill>
              </a:rPr>
              <a:t>potential</a:t>
            </a:r>
            <a:endParaRPr lang="en-US" sz="2000" i="1" dirty="0">
              <a:solidFill>
                <a:srgbClr val="523323"/>
              </a:solidFill>
            </a:endParaRPr>
          </a:p>
          <a:p>
            <a:pPr lvl="2" eaLnBrk="0" hangingPunct="0"/>
            <a:endParaRPr lang="en-US" sz="1200" dirty="0">
              <a:solidFill>
                <a:srgbClr val="523323"/>
              </a:solidFill>
            </a:endParaRPr>
          </a:p>
          <a:p>
            <a:pPr marL="342900" indent="-342900" eaLnBrk="0" hangingPunct="0">
              <a:buFont typeface="Arial"/>
              <a:buChar char="•"/>
            </a:pPr>
            <a:r>
              <a:rPr lang="en-US" dirty="0">
                <a:solidFill>
                  <a:srgbClr val="523323"/>
                </a:solidFill>
              </a:rPr>
              <a:t>The water potential of pure water in an open container = 0 </a:t>
            </a:r>
            <a:r>
              <a:rPr lang="en-US" sz="2000" i="1" dirty="0">
                <a:solidFill>
                  <a:srgbClr val="523323"/>
                </a:solidFill>
              </a:rPr>
              <a:t>(no pressure, no solute)</a:t>
            </a:r>
          </a:p>
          <a:p>
            <a:pPr marL="800100" lvl="1" indent="-342900" eaLnBrk="0" hangingPunct="0">
              <a:buFont typeface="Arial"/>
              <a:buChar char="•"/>
            </a:pPr>
            <a:endParaRPr lang="en-US" sz="2000" i="1" dirty="0">
              <a:solidFill>
                <a:srgbClr val="3C3DB8"/>
              </a:solidFill>
            </a:endParaRPr>
          </a:p>
          <a:p>
            <a:pPr eaLnBrk="0" hangingPunct="0"/>
            <a:endParaRPr lang="en-US" dirty="0"/>
          </a:p>
        </p:txBody>
      </p:sp>
      <p:sp>
        <p:nvSpPr>
          <p:cNvPr id="65542" name="TextBox 6"/>
          <p:cNvSpPr txBox="1">
            <a:spLocks noChangeArrowheads="1"/>
          </p:cNvSpPr>
          <p:nvPr/>
        </p:nvSpPr>
        <p:spPr bwMode="auto">
          <a:xfrm>
            <a:off x="2843808" y="3717032"/>
            <a:ext cx="48965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4000" b="1" dirty="0" err="1" smtClean="0">
                <a:solidFill>
                  <a:srgbClr val="FF0000"/>
                </a:solidFill>
                <a:latin typeface="Arial"/>
                <a:cs typeface="Arial"/>
              </a:rPr>
              <a:t>Ψ</a:t>
            </a:r>
            <a:r>
              <a:rPr lang="en-US" sz="4000" b="1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+ </a:t>
            </a:r>
            <a:r>
              <a:rPr lang="en-US" sz="4000" b="1" dirty="0" err="1" smtClean="0">
                <a:solidFill>
                  <a:srgbClr val="0000FF"/>
                </a:solidFill>
                <a:latin typeface="Arial"/>
                <a:cs typeface="Arial"/>
              </a:rPr>
              <a:t>Ψ</a:t>
            </a:r>
            <a:r>
              <a:rPr lang="en-US" sz="4000" b="1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lang="en-US" sz="4000" b="1" baseline="-25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4000" b="1" dirty="0" smtClean="0">
                <a:latin typeface="Arial"/>
                <a:cs typeface="Arial"/>
              </a:rPr>
              <a:t>=</a:t>
            </a:r>
            <a:r>
              <a:rPr lang="en-US" sz="4000" b="1" baseline="-25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latin typeface="Arial"/>
                <a:cs typeface="Arial"/>
              </a:rPr>
              <a:t>Ψ</a:t>
            </a:r>
            <a:r>
              <a:rPr lang="en-US" sz="4000" b="1" baseline="-2500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4000" b="1" i="1" baseline="-25000" dirty="0" smtClean="0">
                <a:solidFill>
                  <a:srgbClr val="008000"/>
                </a:solidFill>
              </a:rPr>
              <a:t/>
            </a:r>
            <a:br>
              <a:rPr lang="en-US" sz="4000" b="1" i="1" baseline="-25000" dirty="0" smtClean="0">
                <a:solidFill>
                  <a:srgbClr val="008000"/>
                </a:solidFill>
              </a:rPr>
            </a:br>
            <a:endParaRPr lang="en-US" sz="40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94262" cy="170423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Therefore, in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cells with walls, diffusion is determined by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both factors: 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uild="p" bldLvl="2"/>
      <p:bldP spid="655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Box 3"/>
          <p:cNvSpPr txBox="1">
            <a:spLocks noChangeArrowheads="1"/>
          </p:cNvSpPr>
          <p:nvPr/>
        </p:nvSpPr>
        <p:spPr bwMode="auto">
          <a:xfrm>
            <a:off x="4572000" y="3501008"/>
            <a:ext cx="33508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dirty="0"/>
          </a:p>
          <a:p>
            <a:pPr eaLnBrk="0" hangingPunct="0"/>
            <a:endParaRPr lang="en-US" baseline="-25000" dirty="0"/>
          </a:p>
          <a:p>
            <a:pPr eaLnBrk="0" hangingPunct="0"/>
            <a:endParaRPr lang="en-US" dirty="0">
              <a:solidFill>
                <a:schemeClr val="bg1"/>
              </a:solidFill>
            </a:endParaRPr>
          </a:p>
          <a:p>
            <a:pPr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2348880"/>
            <a:ext cx="216024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Hypertonic  </a:t>
            </a:r>
          </a:p>
          <a:p>
            <a:pPr eaLnBrk="0" hangingPunct="0"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algn="ctr" eaLnBrk="0" hangingPunct="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More solute, less free water</a:t>
            </a:r>
            <a:endParaRPr lang="en-US" i="1" dirty="0">
              <a:solidFill>
                <a:schemeClr val="accent1">
                  <a:lumMod val="50000"/>
                </a:schemeClr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marL="342900" indent="-342900" eaLnBrk="0" hangingPunct="0">
              <a:buFont typeface="Arial"/>
              <a:buChar char="•"/>
              <a:defRPr/>
            </a:pP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marL="342900" indent="-342900" eaLnBrk="0" hangingPunct="0">
              <a:defRPr/>
            </a:pPr>
            <a:endParaRPr lang="en-US" sz="1200" dirty="0">
              <a:solidFill>
                <a:schemeClr val="accent1">
                  <a:lumMod val="50000"/>
                </a:schemeClr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0" hangingPunct="0">
              <a:defRPr/>
            </a:pPr>
            <a:endParaRPr lang="en-US" sz="1800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0" hangingPunct="0">
              <a:defRPr/>
            </a:pPr>
            <a:r>
              <a:rPr lang="en-US" sz="18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</a:p>
          <a:p>
            <a:pPr eaLnBrk="0" hangingPunct="0">
              <a:defRPr/>
            </a:pPr>
            <a:endParaRPr lang="en-US" sz="1800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204864"/>
            <a:ext cx="3528392" cy="2601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1772816"/>
            <a:ext cx="855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solute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059832" y="2132856"/>
            <a:ext cx="216024" cy="432048"/>
          </a:xfrm>
          <a:prstGeom prst="line">
            <a:avLst/>
          </a:prstGeom>
          <a:ln>
            <a:solidFill>
              <a:srgbClr val="000090">
                <a:alpha val="9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536" y="2348880"/>
            <a:ext cx="2448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Hypotonic</a:t>
            </a:r>
          </a:p>
          <a:p>
            <a:pPr algn="ctr" eaLnBrk="0" hangingPunct="0"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algn="ctr" eaLnBrk="0" hangingPunct="0"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Less solute, more free water </a:t>
            </a:r>
          </a:p>
          <a:p>
            <a:pPr eaLnBrk="0" hangingPunct="0">
              <a:defRPr/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0" hangingPunct="0">
              <a:defRPr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   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230" y="4941168"/>
            <a:ext cx="8964488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eaLnBrk="0" hangingPunct="0">
              <a:buFont typeface="Arial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Adding solute lowers solute (osmotic) potential.</a:t>
            </a:r>
          </a:p>
          <a:p>
            <a:pPr marL="342900" indent="-342900" eaLnBrk="0" hangingPunct="0">
              <a:buFont typeface="Arial"/>
              <a:buChar char="•"/>
              <a:defRPr/>
            </a:pPr>
            <a:endParaRPr lang="en-US" sz="1800" dirty="0">
              <a:solidFill>
                <a:srgbClr val="800000"/>
              </a:solidFill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marL="342900" indent="-342900" eaLnBrk="0" hangingPunct="0">
              <a:buFont typeface="Arial"/>
              <a:buChar char="•"/>
              <a:defRPr/>
            </a:pPr>
            <a:r>
              <a:rPr lang="en-US" dirty="0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Since Ψ of pure </a:t>
            </a:r>
            <a:r>
              <a:rPr lang="en-US" dirty="0" smtClean="0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water </a:t>
            </a:r>
            <a:r>
              <a:rPr lang="en-US" sz="2000" dirty="0" smtClean="0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(no solute) </a:t>
            </a:r>
            <a:r>
              <a:rPr lang="en-US" dirty="0">
                <a:solidFill>
                  <a:srgbClr val="534239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= 0,</a:t>
            </a:r>
            <a:r>
              <a:rPr lang="en-US" dirty="0">
                <a:solidFill>
                  <a:srgbClr val="80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Ψ</a:t>
            </a:r>
            <a:r>
              <a:rPr lang="en-US" b="1" baseline="-25000" dirty="0" err="1">
                <a:solidFill>
                  <a:srgbClr val="FF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</a:t>
            </a:r>
            <a:r>
              <a:rPr lang="en-US" b="1" baseline="-25000" dirty="0">
                <a:solidFill>
                  <a:srgbClr val="FF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is always negative</a:t>
            </a:r>
          </a:p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971600" y="620688"/>
            <a:ext cx="7543800" cy="1224136"/>
          </a:xfrm>
        </p:spPr>
        <p:txBody>
          <a:bodyPr>
            <a:noAutofit/>
          </a:bodyPr>
          <a:lstStyle/>
          <a:p>
            <a:pPr eaLnBrk="0" hangingPunct="0"/>
            <a:r>
              <a:rPr lang="en-US" sz="4000" b="1" dirty="0">
                <a:solidFill>
                  <a:srgbClr val="534239"/>
                </a:solidFill>
              </a:rPr>
              <a:t>Solute Potential</a:t>
            </a:r>
            <a:r>
              <a:rPr lang="en-US" sz="4000" b="1" dirty="0">
                <a:solidFill>
                  <a:srgbClr val="800000"/>
                </a:solidFill>
              </a:rPr>
              <a:t>  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Ψ = </a:t>
            </a:r>
            <a:r>
              <a:rPr lang="en-US" sz="4000" b="1" dirty="0" err="1">
                <a:solidFill>
                  <a:srgbClr val="FF0000"/>
                </a:solidFill>
              </a:rPr>
              <a:t>Ψ</a:t>
            </a:r>
            <a:r>
              <a:rPr lang="en-US" sz="4000" b="1" baseline="-25000" dirty="0" err="1">
                <a:solidFill>
                  <a:srgbClr val="FF0000"/>
                </a:solidFill>
              </a:rPr>
              <a:t>s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+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Ψ</a:t>
            </a:r>
            <a:r>
              <a:rPr lang="en-US" sz="4000" b="1" baseline="-25000" dirty="0" err="1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rgbClr val="534239"/>
                </a:solidFill>
              </a:rPr>
              <a:t>aka osmotic potential</a:t>
            </a:r>
            <a:r>
              <a:rPr lang="en-US" dirty="0"/>
              <a:t/>
            </a:r>
            <a:br>
              <a:rPr lang="en-US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93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840760" cy="1371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B4D34"/>
                </a:solidFill>
              </a:rPr>
              <a:t>Solute reduces the free energy of water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132856"/>
            <a:ext cx="3812913" cy="3157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1988840"/>
            <a:ext cx="4176464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/>
              <a:t>Water bonds with charged solute</a:t>
            </a:r>
          </a:p>
          <a:p>
            <a:pPr marL="171450" indent="-171450">
              <a:buFont typeface="Arial"/>
              <a:buChar char="•"/>
            </a:pPr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These large complexes are unable to cross the membrane</a:t>
            </a:r>
          </a:p>
          <a:p>
            <a:pPr marL="171450" indent="-171450">
              <a:buFont typeface="Arial"/>
              <a:buChar char="•"/>
            </a:pPr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Fewer ‘free’ water molecules to diffuse across PM</a:t>
            </a:r>
          </a:p>
          <a:p>
            <a:pPr marL="171450" indent="-171450">
              <a:buFont typeface="Arial"/>
              <a:buChar char="•"/>
            </a:pPr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The potential of water to diffuse is lowered by the addition of the solute.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6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Box 3"/>
          <p:cNvSpPr txBox="1">
            <a:spLocks noChangeArrowheads="1"/>
          </p:cNvSpPr>
          <p:nvPr/>
        </p:nvSpPr>
        <p:spPr bwMode="auto">
          <a:xfrm>
            <a:off x="899592" y="-195064"/>
            <a:ext cx="4343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lang="en-US" dirty="0"/>
          </a:p>
          <a:p>
            <a:pPr eaLnBrk="0" hangingPunct="0"/>
            <a:endParaRPr lang="en-US" baseline="-25000" dirty="0"/>
          </a:p>
          <a:p>
            <a:pPr eaLnBrk="0" hangingPunct="0"/>
            <a:endParaRPr lang="en-US" dirty="0">
              <a:solidFill>
                <a:schemeClr val="bg1"/>
              </a:solidFill>
            </a:endParaRPr>
          </a:p>
          <a:p>
            <a:pPr eaLnBrk="0" hangingPunct="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1364704"/>
            <a:ext cx="464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sz="1800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0" hangingPunct="0">
              <a:defRPr/>
            </a:pPr>
            <a:r>
              <a:rPr lang="en-US" sz="1800" dirty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</a:p>
          <a:p>
            <a:pPr eaLnBrk="0" hangingPunct="0">
              <a:defRPr/>
            </a:pPr>
            <a:endParaRPr lang="en-US" sz="1800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5543" name="TextBox 7"/>
          <p:cNvSpPr txBox="1">
            <a:spLocks noChangeArrowheads="1"/>
          </p:cNvSpPr>
          <p:nvPr/>
        </p:nvSpPr>
        <p:spPr bwMode="auto">
          <a:xfrm>
            <a:off x="914400" y="1219200"/>
            <a:ext cx="784887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/>
              <a:t>• if pressure in cell increases, so does </a:t>
            </a:r>
            <a:r>
              <a:rPr lang="en-US" dirty="0">
                <a:solidFill>
                  <a:srgbClr val="534239"/>
                </a:solidFill>
              </a:rPr>
              <a:t>Ψ</a:t>
            </a:r>
          </a:p>
          <a:p>
            <a:pPr eaLnBrk="0" hangingPunct="0"/>
            <a:endParaRPr lang="en-US" dirty="0">
              <a:solidFill>
                <a:srgbClr val="FFFF00"/>
              </a:solidFill>
            </a:endParaRPr>
          </a:p>
          <a:p>
            <a:pPr eaLnBrk="0" hangingPunct="0"/>
            <a:endParaRPr lang="en-US" dirty="0">
              <a:solidFill>
                <a:srgbClr val="008000"/>
              </a:solidFill>
            </a:endParaRPr>
          </a:p>
          <a:p>
            <a:pPr eaLnBrk="0" hangingPunct="0"/>
            <a:endParaRPr lang="en-US" dirty="0">
              <a:solidFill>
                <a:srgbClr val="008000"/>
              </a:solidFill>
            </a:endParaRPr>
          </a:p>
          <a:p>
            <a:pPr eaLnBrk="0" hangingPunct="0"/>
            <a:endParaRPr lang="en-US" dirty="0">
              <a:solidFill>
                <a:srgbClr val="008000"/>
              </a:solidFill>
            </a:endParaRPr>
          </a:p>
          <a:p>
            <a:pPr eaLnBrk="0" hangingPunct="0"/>
            <a:endParaRPr lang="en-US" dirty="0">
              <a:solidFill>
                <a:srgbClr val="008000"/>
              </a:solidFill>
            </a:endParaRPr>
          </a:p>
          <a:p>
            <a:pPr eaLnBrk="0" hangingPunct="0"/>
            <a:endParaRPr lang="en-US" dirty="0">
              <a:solidFill>
                <a:srgbClr val="008000"/>
              </a:solidFill>
            </a:endParaRPr>
          </a:p>
          <a:p>
            <a:pPr eaLnBrk="0" hangingPunct="0"/>
            <a:endParaRPr lang="en-US" dirty="0">
              <a:solidFill>
                <a:srgbClr val="008000"/>
              </a:solidFill>
            </a:endParaRPr>
          </a:p>
          <a:p>
            <a:pPr eaLnBrk="0" hangingPunct="0"/>
            <a:endParaRPr lang="en-US" dirty="0">
              <a:solidFill>
                <a:srgbClr val="008000"/>
              </a:solidFill>
            </a:endParaRPr>
          </a:p>
          <a:p>
            <a:pPr eaLnBrk="0" hangingPunct="0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eaLnBrk="0" hangingPunct="0"/>
            <a:r>
              <a:rPr lang="en-US" dirty="0">
                <a:solidFill>
                  <a:srgbClr val="000090"/>
                </a:solidFill>
              </a:rPr>
              <a:t>•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Ψ</a:t>
            </a:r>
            <a:r>
              <a:rPr lang="en-US" b="1" baseline="-25000" dirty="0">
                <a:solidFill>
                  <a:srgbClr val="0000FF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P </a:t>
            </a:r>
            <a:r>
              <a:rPr lang="en-US" b="1" dirty="0">
                <a:solidFill>
                  <a:srgbClr val="0000FF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can be 0, positive, or negative</a:t>
            </a:r>
          </a:p>
          <a:p>
            <a:pPr eaLnBrk="0" hangingPunct="0"/>
            <a:r>
              <a:rPr lang="en-US" sz="2000" i="1" dirty="0">
                <a:solidFill>
                  <a:schemeClr val="accent2">
                    <a:lumMod val="50000"/>
                  </a:schemeClr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  ex:  0 for an open container at STP, positive in turgid cells, negative in xylem cells during transpiration</a:t>
            </a:r>
            <a:endParaRPr lang="en-US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204864"/>
            <a:ext cx="6516588" cy="2572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1828800"/>
            <a:ext cx="5827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- pressure              0 pressure             + pressure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18002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534239"/>
                </a:solidFill>
              </a:rPr>
              <a:t>Pressure Potential, 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Ψ =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</a:rPr>
              <a:t>Ψ</a:t>
            </a:r>
            <a:r>
              <a:rPr lang="en-US" sz="4400" b="1" baseline="-25000" dirty="0" err="1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+ </a:t>
            </a:r>
            <a:r>
              <a:rPr lang="en-US" sz="4400" b="1" dirty="0" err="1">
                <a:solidFill>
                  <a:srgbClr val="0000FF"/>
                </a:solidFill>
              </a:rPr>
              <a:t>Ψ</a:t>
            </a:r>
            <a:r>
              <a:rPr lang="en-US" sz="4400" b="1" baseline="-25000" dirty="0" err="1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rgbClr val="0000FF"/>
                </a:solidFill>
                <a:latin typeface="+mj-ea"/>
                <a:cs typeface="+mj-ea"/>
              </a:rPr>
            </a:br>
            <a:r>
              <a:rPr lang="en-US" sz="4400" b="1" dirty="0"/>
              <a:t> </a:t>
            </a: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7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052736"/>
            <a:ext cx="7162800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404664"/>
            <a:ext cx="7968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Sum of solute, pressure potentials yields water potential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715000"/>
            <a:ext cx="7831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800000"/>
                </a:solidFill>
              </a:rPr>
              <a:t>No solute, no pressure     Net diffusion into cell      No net diffusion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44008" y="980728"/>
            <a:ext cx="3810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 </a:t>
            </a:r>
            <a:r>
              <a:rPr lang="en-US" sz="2000" i="1" dirty="0" smtClean="0"/>
              <a:t>initially</a:t>
            </a:r>
            <a:r>
              <a:rPr lang="en-US" sz="2000" i="1" dirty="0"/>
              <a:t>:</a:t>
            </a:r>
          </a:p>
          <a:p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solute gradient</a:t>
            </a:r>
          </a:p>
          <a:p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no pressure in cell</a:t>
            </a:r>
          </a:p>
          <a:p>
            <a:r>
              <a:rPr lang="en-US" dirty="0">
                <a:solidFill>
                  <a:srgbClr val="008000"/>
                </a:solidFill>
              </a:rPr>
              <a:t>   neg. cell water potential     </a:t>
            </a:r>
          </a:p>
          <a:p>
            <a:r>
              <a:rPr lang="en-US" sz="2000" i="1" dirty="0"/>
              <a:t>net diffusion into cell</a:t>
            </a:r>
          </a:p>
          <a:p>
            <a:endParaRPr lang="en-US" sz="1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3581400"/>
            <a:ext cx="40282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X at </a:t>
            </a:r>
            <a:r>
              <a:rPr lang="en-US" sz="2000" i="1" dirty="0"/>
              <a:t>60 </a:t>
            </a:r>
            <a:r>
              <a:rPr lang="en-US" sz="2000" i="1" dirty="0" smtClean="0"/>
              <a:t>minutes : </a:t>
            </a:r>
            <a:endParaRPr lang="en-US" sz="2000" i="1" dirty="0"/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cell solute </a:t>
            </a:r>
            <a:r>
              <a:rPr lang="en-US" dirty="0">
                <a:solidFill>
                  <a:srgbClr val="FF0000"/>
                </a:solidFill>
              </a:rPr>
              <a:t>is more dilute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0000FF"/>
                </a:solidFill>
              </a:rPr>
              <a:t>pressure increased</a:t>
            </a:r>
          </a:p>
          <a:p>
            <a:r>
              <a:rPr lang="en-US" dirty="0">
                <a:solidFill>
                  <a:srgbClr val="008000"/>
                </a:solidFill>
              </a:rPr>
              <a:t>	zero water potential 	equilibrium</a:t>
            </a:r>
          </a:p>
          <a:p>
            <a:r>
              <a:rPr lang="en-US" sz="2000" i="1" dirty="0"/>
              <a:t>no net diffusion</a:t>
            </a:r>
          </a:p>
          <a:p>
            <a:endParaRPr lang="en-US" sz="2000" i="1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-1828800" y="3200400"/>
            <a:ext cx="5029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85800" y="3048000"/>
            <a:ext cx="3505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14400" y="3048000"/>
            <a:ext cx="2533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t=0                             t=</a:t>
            </a:r>
            <a:r>
              <a:rPr lang="en-US" sz="1600" dirty="0" smtClean="0"/>
              <a:t>60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2971800" y="1676400"/>
            <a:ext cx="338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x</a:t>
            </a:r>
            <a:r>
              <a:rPr lang="en-US" sz="2800" dirty="0" smtClean="0">
                <a:solidFill>
                  <a:srgbClr val="0000FF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" y="1066800"/>
            <a:ext cx="47708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+2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+1</a:t>
            </a:r>
          </a:p>
          <a:p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0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-1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-2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743200" y="5562600"/>
            <a:ext cx="1027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+ </a:t>
            </a:r>
            <a:r>
              <a:rPr lang="en-US" sz="2800" dirty="0" err="1">
                <a:solidFill>
                  <a:srgbClr val="0000FF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Ψ</a:t>
            </a:r>
            <a:r>
              <a:rPr lang="en-US" sz="2800" baseline="-25000" dirty="0" err="1">
                <a:solidFill>
                  <a:srgbClr val="0000FF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p</a:t>
            </a:r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914400" y="2590800"/>
            <a:ext cx="77728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</a:t>
            </a:r>
            <a:r>
              <a:rPr lang="en-US" sz="2800" dirty="0">
                <a:solidFill>
                  <a:srgbClr val="0000FF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2209800" y="5562600"/>
            <a:ext cx="704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Ψ</a:t>
            </a:r>
            <a:r>
              <a:rPr lang="en-US" sz="2800" baseline="-25000" dirty="0" err="1">
                <a:solidFill>
                  <a:srgbClr val="FF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90600" y="4648200"/>
            <a:ext cx="4001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</a:t>
            </a:r>
            <a:r>
              <a:rPr lang="en-US" sz="2800" dirty="0">
                <a:solidFill>
                  <a:srgbClr val="FF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1800" y="3581400"/>
            <a:ext cx="338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x</a:t>
            </a:r>
            <a:r>
              <a:rPr lang="en-US" sz="2800" dirty="0" smtClean="0">
                <a:solidFill>
                  <a:srgbClr val="FF0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24000" y="5562600"/>
            <a:ext cx="794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8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Ψ</a:t>
            </a:r>
            <a:r>
              <a:rPr lang="en-US" sz="2800" dirty="0">
                <a:solidFill>
                  <a:srgbClr val="008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=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87824" y="2708920"/>
            <a:ext cx="338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x</a:t>
            </a:r>
            <a:r>
              <a:rPr lang="en-US" sz="2800" dirty="0" smtClean="0">
                <a:solidFill>
                  <a:srgbClr val="008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8200" y="4648200"/>
            <a:ext cx="4001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8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</a:t>
            </a:r>
            <a:r>
              <a:rPr lang="en-US" sz="2800" dirty="0">
                <a:solidFill>
                  <a:srgbClr val="008000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19200" y="609600"/>
            <a:ext cx="3254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 cell in distilled water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30" grpId="0"/>
      <p:bldP spid="39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844824"/>
            <a:ext cx="2341508" cy="3112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260648"/>
            <a:ext cx="5832648" cy="7786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DI in beaker			 in cell</a:t>
            </a:r>
          </a:p>
          <a:p>
            <a:endParaRPr lang="en-US" dirty="0"/>
          </a:p>
          <a:p>
            <a:r>
              <a:rPr lang="en-US" b="1" dirty="0">
                <a:solidFill>
                  <a:srgbClr val="800000"/>
                </a:solidFill>
              </a:rPr>
              <a:t>none				  some</a:t>
            </a:r>
          </a:p>
          <a:p>
            <a:endParaRPr lang="en-US" b="1" dirty="0">
              <a:solidFill>
                <a:srgbClr val="800000"/>
              </a:solidFill>
            </a:endParaRPr>
          </a:p>
          <a:p>
            <a:r>
              <a:rPr lang="en-US" b="1" dirty="0">
                <a:solidFill>
                  <a:srgbClr val="800000"/>
                </a:solidFill>
              </a:rPr>
              <a:t>hypo-				hyper-</a:t>
            </a:r>
          </a:p>
          <a:p>
            <a:endParaRPr lang="en-US" b="1" dirty="0">
              <a:solidFill>
                <a:srgbClr val="800000"/>
              </a:solidFill>
            </a:endParaRPr>
          </a:p>
          <a:p>
            <a:r>
              <a:rPr lang="en-US" b="1" dirty="0">
                <a:solidFill>
                  <a:srgbClr val="800000"/>
                </a:solidFill>
              </a:rPr>
              <a:t>from				into</a:t>
            </a:r>
          </a:p>
          <a:p>
            <a:endParaRPr lang="en-US" b="1" dirty="0">
              <a:solidFill>
                <a:srgbClr val="800000"/>
              </a:solidFill>
            </a:endParaRPr>
          </a:p>
          <a:p>
            <a:r>
              <a:rPr lang="en-US" b="1" dirty="0">
                <a:solidFill>
                  <a:srgbClr val="800000"/>
                </a:solidFill>
              </a:rPr>
              <a:t>0				negative</a:t>
            </a:r>
          </a:p>
          <a:p>
            <a:endParaRPr lang="en-US" b="1" dirty="0">
              <a:solidFill>
                <a:srgbClr val="800000"/>
              </a:solidFill>
            </a:endParaRPr>
          </a:p>
          <a:p>
            <a:r>
              <a:rPr lang="en-US" b="1" dirty="0">
                <a:solidFill>
                  <a:srgbClr val="800000"/>
                </a:solidFill>
              </a:rPr>
              <a:t>0				negative</a:t>
            </a:r>
          </a:p>
          <a:p>
            <a:endParaRPr lang="en-US" b="1" dirty="0">
              <a:solidFill>
                <a:srgbClr val="800000"/>
              </a:solidFill>
            </a:endParaRPr>
          </a:p>
          <a:p>
            <a:r>
              <a:rPr lang="en-US" b="1" dirty="0">
                <a:solidFill>
                  <a:srgbClr val="800000"/>
                </a:solidFill>
              </a:rPr>
              <a:t>0				increasing</a:t>
            </a:r>
          </a:p>
          <a:p>
            <a:endParaRPr lang="en-US" b="1" dirty="0">
              <a:solidFill>
                <a:srgbClr val="800000"/>
              </a:solidFill>
            </a:endParaRPr>
          </a:p>
          <a:p>
            <a:r>
              <a:rPr lang="en-US" b="1" dirty="0">
                <a:solidFill>
                  <a:srgbClr val="800000"/>
                </a:solidFill>
              </a:rPr>
              <a:t>higher			lower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	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071801"/>
            <a:ext cx="1831032" cy="529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solute</a:t>
            </a:r>
          </a:p>
          <a:p>
            <a:endParaRPr lang="en-US" sz="1800" i="1" dirty="0"/>
          </a:p>
          <a:p>
            <a:r>
              <a:rPr lang="en-US" sz="1800" i="1" dirty="0"/>
              <a:t>-tonicity</a:t>
            </a:r>
          </a:p>
          <a:p>
            <a:endParaRPr lang="en-US" sz="1800" i="1" dirty="0"/>
          </a:p>
          <a:p>
            <a:r>
              <a:rPr lang="en-US" sz="1800" i="1" dirty="0"/>
              <a:t>direction of osmosis</a:t>
            </a:r>
          </a:p>
          <a:p>
            <a:endParaRPr lang="en-US" sz="1800" i="1" dirty="0"/>
          </a:p>
          <a:p>
            <a:r>
              <a:rPr lang="en-US" sz="1800" i="1" dirty="0"/>
              <a:t>+  -  0 </a:t>
            </a:r>
          </a:p>
          <a:p>
            <a:r>
              <a:rPr lang="en-US" sz="1800" i="1" dirty="0"/>
              <a:t>solute pot.</a:t>
            </a:r>
          </a:p>
          <a:p>
            <a:endParaRPr lang="en-US" sz="1800" i="1" dirty="0"/>
          </a:p>
          <a:p>
            <a:r>
              <a:rPr lang="en-US" sz="1800" i="1" dirty="0"/>
              <a:t>+ - 0 </a:t>
            </a:r>
          </a:p>
          <a:p>
            <a:r>
              <a:rPr lang="en-US" sz="1800" i="1" dirty="0"/>
              <a:t>osmotic pot.</a:t>
            </a:r>
          </a:p>
          <a:p>
            <a:endParaRPr lang="en-US" sz="1800" i="1" dirty="0"/>
          </a:p>
          <a:p>
            <a:r>
              <a:rPr lang="en-US" sz="1800" i="1" dirty="0"/>
              <a:t>+ - 0 pressure pot.</a:t>
            </a:r>
          </a:p>
          <a:p>
            <a:endParaRPr lang="en-US" sz="1800" i="1" dirty="0"/>
          </a:p>
          <a:p>
            <a:r>
              <a:rPr lang="en-US" sz="1800" i="1" dirty="0"/>
              <a:t>water potential</a:t>
            </a:r>
          </a:p>
          <a:p>
            <a:endParaRPr lang="en-US" sz="1600" i="1" dirty="0"/>
          </a:p>
          <a:p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01008"/>
            <a:ext cx="813814" cy="100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95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5285</TotalTime>
  <Words>1130</Words>
  <Application>Microsoft Macintosh PowerPoint</Application>
  <PresentationFormat>On-screen Show (4:3)</PresentationFormat>
  <Paragraphs>235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Formal</vt:lpstr>
      <vt:lpstr>Water Potential Ψ</vt:lpstr>
      <vt:lpstr>PowerPoint Presentation</vt:lpstr>
      <vt:lpstr> Therefore, in cells with walls, diffusion is determined by both factors: </vt:lpstr>
      <vt:lpstr>Solute Potential   Ψ = Ψs+ Ψp aka osmotic potential </vt:lpstr>
      <vt:lpstr>Solute reduces the free energy of water</vt:lpstr>
      <vt:lpstr>Pressure Potential, Ψ = Ψs+ Ψp   </vt:lpstr>
      <vt:lpstr>PowerPoint Presentation</vt:lpstr>
      <vt:lpstr>PowerPoint Presentation</vt:lpstr>
      <vt:lpstr>PowerPoint Presentation</vt:lpstr>
      <vt:lpstr>Practice</vt:lpstr>
      <vt:lpstr>To quantify water potential, first determine solute potential: </vt:lpstr>
      <vt:lpstr>Example </vt:lpstr>
      <vt:lpstr>Practice</vt:lpstr>
    </vt:vector>
  </TitlesOfParts>
  <Company>student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Marybeth Fenton</cp:lastModifiedBy>
  <cp:revision>351</cp:revision>
  <dcterms:created xsi:type="dcterms:W3CDTF">2016-03-11T21:20:05Z</dcterms:created>
  <dcterms:modified xsi:type="dcterms:W3CDTF">2019-01-08T00:17:41Z</dcterms:modified>
</cp:coreProperties>
</file>