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021" r:id="rId1"/>
  </p:sldMasterIdLst>
  <p:notesMasterIdLst>
    <p:notesMasterId r:id="rId14"/>
  </p:notesMasterIdLst>
  <p:sldIdLst>
    <p:sldId id="265" r:id="rId2"/>
    <p:sldId id="266" r:id="rId3"/>
    <p:sldId id="260" r:id="rId4"/>
    <p:sldId id="256" r:id="rId5"/>
    <p:sldId id="270" r:id="rId6"/>
    <p:sldId id="258" r:id="rId7"/>
    <p:sldId id="271" r:id="rId8"/>
    <p:sldId id="262" r:id="rId9"/>
    <p:sldId id="273" r:id="rId10"/>
    <p:sldId id="272" r:id="rId11"/>
    <p:sldId id="277" r:id="rId12"/>
    <p:sldId id="278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9100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615615-71D3-454D-92D1-615083A2699B}" type="datetime1">
              <a:rPr lang="en-US"/>
              <a:pPr/>
              <a:t>2/7/12</a:t>
            </a:fld>
            <a:endParaRPr lang="en-US"/>
          </a:p>
        </p:txBody>
      </p:sp>
      <p:sp>
        <p:nvSpPr>
          <p:cNvPr id="23556" name="Placeholder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3FD589-35ED-45DA-B071-8060B70D10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3379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33796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97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98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99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00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01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02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03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04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05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06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07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08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09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0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1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2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3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4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5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6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7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8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9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0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1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2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3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4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5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6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7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8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9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30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31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32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33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34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35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36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37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38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39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0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1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2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3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4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5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6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7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8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9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0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1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2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3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4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5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85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1" lang="en-US" sz="2400">
              <a:latin typeface="Helvetica" charset="0"/>
            </a:endParaRPr>
          </a:p>
        </p:txBody>
      </p:sp>
      <p:sp>
        <p:nvSpPr>
          <p:cNvPr id="3385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86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-8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861" name="Rectangle 69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283D7F-BCAB-439F-BD0E-50C1B58E1DB3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33862" name="Rectangle 7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3863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7F8CFD-0327-4197-9937-F282D1D1A3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18417-3742-47CD-A7E2-6BF81EFF7668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82A27-60BD-40D1-B5A2-E1EC83627D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533400"/>
            <a:ext cx="2039938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533400"/>
            <a:ext cx="5970587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CEDFE-4D71-466F-A24F-C035932EBEC2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855CE-BFD4-4D6D-9FE1-A3F23BC300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E6B1F-2C02-4B06-8ED5-137E1FB97041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096B9-23EC-4039-98AB-E0A487E8F2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82855B-5C07-4303-B6B6-7DEE427F6BCF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93BDD-F58D-46EB-87C2-3CDAB86B98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CAA1DD-AA8F-4A2E-8E3A-A0066A0D9D81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2462D-5F88-43E9-83F9-B35ABA4852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2CBDE-7444-4057-B068-519ADE53199D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A591D-13E4-4A0F-BB21-0DFD5DCFC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E6B2E5-EF43-4371-82A1-3EDC6579D0C6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AE02E-3919-4B77-B7E2-72C727F0D7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FFFAE1-B259-4A9F-B33F-7E76D4B763A2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8107A-AA3D-4AD9-ABA9-C633B8A13F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D288C-38B7-48DD-B842-8B4FB97C99E0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7A504-F330-4059-8865-DC840EE245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869DD-92E0-4C16-B1E8-CB78FCCB082C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A27B0-2D26-47E5-8B68-7A1C44EBA6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4" name="Rectangle 16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7" name="Rectangle 19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8" name="Rectangle 20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0" name="Rectangle 22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1" name="Rectangle 23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2" name="Rectangle 24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3" name="Rectangle 25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4" name="Rectangle 26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5" name="Rectangle 27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6" name="Rectangle 28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7" name="Rectangle 29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8" name="Rectangle 30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9" name="Rectangle 31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0" name="Rectangle 32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1" name="Rectangle 33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2" name="Rectangle 34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3" name="Rectangle 35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4" name="Rectangle 36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5" name="Rectangle 37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6" name="Rectangle 38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7" name="Rectangle 39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8" name="Rectangle 40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9" name="Rectangle 41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0" name="Rectangle 42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1" name="Rectangle 43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2" name="Rectangle 44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3" name="Rectangle 45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4" name="Rectangle 46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5" name="Rectangle 47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6" name="Rectangle 48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7" name="Rectangle 49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8" name="Rectangle 50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9" name="Rectangle 51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0" name="Rectangle 52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1" name="Rectangle 53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2" name="Rectangle 54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3" name="Rectangle 55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4" name="Rectangle 56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5" name="Rectangle 57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6" name="Rectangle 58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7" name="Rectangle 59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8" name="Rectangle 60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9" name="Rectangle 61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0" name="Rectangle 62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1" name="Rectangle 63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2" name="Rectangle 64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833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33400"/>
            <a:ext cx="816292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834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835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0D109479-BA49-4728-ACDF-87E16B7E879D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32836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2837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8D115EC-B5E2-476E-93B2-654B4DAA01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-88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-88" charset="2"/>
        <a:buChar char="n"/>
        <a:defRPr sz="2800">
          <a:solidFill>
            <a:schemeClr val="tx1"/>
          </a:solidFill>
          <a:latin typeface="+mn-lt"/>
          <a:ea typeface="ヒラギノ角ゴ Pro W3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ヒラギノ角ゴ Pro W3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ヒラギノ角ゴ Pro W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sleyschool.net/science/files/electronphoton/interaction.html" TargetMode="External"/><Relationship Id="rId4" Type="http://schemas.openxmlformats.org/officeDocument/2006/relationships/hyperlink" Target="http://student.ccbcmd.edu/~gkaiser/biotutorials/photosyn/photon.html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nt.ccbcmd.edu/~gkaiser/biotutorials/photosyn/photon.html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ChangeArrowheads="1"/>
          </p:cNvSpPr>
          <p:nvPr/>
        </p:nvSpPr>
        <p:spPr bwMode="auto">
          <a:xfrm>
            <a:off x="847725" y="865188"/>
            <a:ext cx="3589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>
                <a:latin typeface="Calibri Bold Italic" charset="0"/>
              </a:rPr>
              <a:t>PHOTOSYNTHESIS</a:t>
            </a:r>
            <a:endParaRPr lang="en-US" sz="2400"/>
          </a:p>
        </p:txBody>
      </p:sp>
      <p:sp>
        <p:nvSpPr>
          <p:cNvPr id="22531" name="Rectangle 1027"/>
          <p:cNvSpPr>
            <a:spLocks noChangeArrowheads="1"/>
          </p:cNvSpPr>
          <p:nvPr/>
        </p:nvSpPr>
        <p:spPr bwMode="auto">
          <a:xfrm>
            <a:off x="4579938" y="762000"/>
            <a:ext cx="42878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Calibri Italic" charset="0"/>
              </a:rPr>
              <a:t>creating energy-rich organic molecules from light</a:t>
            </a:r>
            <a:endParaRPr lang="en-US" sz="2400"/>
          </a:p>
          <a:p>
            <a:pPr eaLnBrk="0" hangingPunct="0"/>
            <a:endParaRPr lang="en-US" sz="2400"/>
          </a:p>
        </p:txBody>
      </p:sp>
      <p:sp>
        <p:nvSpPr>
          <p:cNvPr id="22532" name="Rectangle 1028"/>
          <p:cNvSpPr>
            <a:spLocks noChangeArrowheads="1"/>
          </p:cNvSpPr>
          <p:nvPr/>
        </p:nvSpPr>
        <p:spPr bwMode="auto">
          <a:xfrm>
            <a:off x="5715000" y="4419600"/>
            <a:ext cx="2743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Calibri Italic" charset="0"/>
              </a:rPr>
              <a:t>~ 1% of incoming radiant energy is used by plants in psn</a:t>
            </a:r>
            <a:r>
              <a:rPr lang="en-US" sz="2400"/>
              <a:t> </a:t>
            </a:r>
          </a:p>
        </p:txBody>
      </p:sp>
      <p:pic>
        <p:nvPicPr>
          <p:cNvPr id="22533" name="Picture 1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209800"/>
            <a:ext cx="27432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10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9812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1079500" y="477838"/>
            <a:ext cx="4946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alibri Bold Italic" charset="0"/>
              </a:rPr>
              <a:t>Pigments are Grouped in the Thylakoid Membrane </a:t>
            </a:r>
            <a:endParaRPr lang="en-US"/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6103938" y="3536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1079500" y="5478463"/>
            <a:ext cx="467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31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0" y="1957388"/>
            <a:ext cx="697547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7713" y="766763"/>
            <a:ext cx="7799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libri Bold Italic" charset="0"/>
              </a:rPr>
              <a:t>Pigment Groups are Called </a:t>
            </a:r>
            <a:r>
              <a:rPr lang="en-US" sz="3200" dirty="0" err="1">
                <a:latin typeface="Calibri Bold Italic" charset="0"/>
              </a:rPr>
              <a:t>Photosystems</a:t>
            </a:r>
            <a:endParaRPr lang="en-US" dirty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103938" y="3536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079500" y="5478463"/>
            <a:ext cx="467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7975" y="1995488"/>
            <a:ext cx="6161088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747713" y="1854200"/>
            <a:ext cx="1471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 Bold Italic" charset="0"/>
              </a:rPr>
              <a:t>Granum</a:t>
            </a:r>
            <a:r>
              <a:rPr lang="en-US" dirty="0">
                <a:latin typeface="Calibri Bold Italic" charset="0"/>
              </a:rPr>
              <a:t> of chloroplast</a:t>
            </a:r>
            <a:endParaRPr lang="en-US" dirty="0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1079500" y="4297363"/>
            <a:ext cx="1457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 Bold Italic" charset="0"/>
              </a:rPr>
              <a:t>Membrane of thylakoid</a:t>
            </a:r>
            <a:endParaRPr lang="en-US"/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5830888" y="5827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>
            <a:off x="5773738" y="4733925"/>
            <a:ext cx="481012" cy="409575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>
                <a:alpha val="8999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>
            <a:off x="5511800" y="2922588"/>
            <a:ext cx="481013" cy="409575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>
                <a:alpha val="8999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2536825" y="5203825"/>
            <a:ext cx="4094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 Bold Italic" charset="0"/>
              </a:rPr>
              <a:t>The ‘antenna complex’ of pigments shuttles energy/e</a:t>
            </a:r>
            <a:r>
              <a:rPr lang="en-US" baseline="30000">
                <a:latin typeface="Calibri Bold Italic" charset="0"/>
              </a:rPr>
              <a:t>-</a:t>
            </a:r>
            <a:r>
              <a:rPr lang="en-US">
                <a:latin typeface="Calibri Bold Italic" charset="0"/>
              </a:rPr>
              <a:t> to the reaction center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2856" y="992126"/>
            <a:ext cx="46176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Chlorophyll + Accessory Pigments</a:t>
            </a:r>
          </a:p>
          <a:p>
            <a:r>
              <a:rPr lang="en-US" dirty="0" smtClean="0">
                <a:latin typeface="Calibri"/>
                <a:cs typeface="Calibri"/>
              </a:rPr>
              <a:t>	</a:t>
            </a:r>
            <a:r>
              <a:rPr lang="en-US" sz="2000" dirty="0" smtClean="0">
                <a:latin typeface="Calibri"/>
                <a:cs typeface="Calibri"/>
              </a:rPr>
              <a:t>are clustered together in</a:t>
            </a:r>
            <a:endParaRPr lang="en-US" sz="2000" dirty="0" smtClean="0">
              <a:latin typeface="Calibri"/>
              <a:cs typeface="Calibri"/>
            </a:endParaRPr>
          </a:p>
          <a:p>
            <a:r>
              <a:rPr lang="en-US" sz="2400" b="1" dirty="0" smtClean="0"/>
              <a:t>	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7343" y="100448"/>
            <a:ext cx="19947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Calibri"/>
                <a:cs typeface="Calibri"/>
              </a:rPr>
              <a:t>In sum……</a:t>
            </a:r>
            <a:endParaRPr lang="en-US" sz="3200" b="1" i="1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14" y="992126"/>
            <a:ext cx="1768099" cy="679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628" y="2936108"/>
            <a:ext cx="1037686" cy="11606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3045758" y="2850822"/>
            <a:ext cx="2050263" cy="1705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890258" y="3511495"/>
            <a:ext cx="2050263" cy="1245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376" y="3950696"/>
            <a:ext cx="1319230" cy="799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182" y="4563820"/>
            <a:ext cx="1521786" cy="196106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>
            <a:off x="3329557" y="6039274"/>
            <a:ext cx="2681757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329557" y="5157174"/>
            <a:ext cx="139775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2805899" y="4448037"/>
            <a:ext cx="403477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565778" y="1245211"/>
            <a:ext cx="44553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224" y="4557758"/>
            <a:ext cx="1277090" cy="13238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8991" y="1801693"/>
            <a:ext cx="1227030" cy="92027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47343" y="1801693"/>
            <a:ext cx="2287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Calibri"/>
                <a:cs typeface="Calibri"/>
              </a:rPr>
              <a:t>Photosystems</a:t>
            </a:r>
            <a:endParaRPr lang="en-US" sz="2400" b="1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	 in membranes of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80021" y="2527316"/>
            <a:ext cx="278897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Calibri"/>
                <a:cs typeface="Calibri"/>
              </a:rPr>
              <a:t>Thylakoids</a:t>
            </a:r>
            <a:endParaRPr lang="en-US" sz="2400" b="1" dirty="0" smtClean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 which are stacked into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47343" y="3403185"/>
            <a:ext cx="180331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Calibri"/>
                <a:cs typeface="Calibri"/>
              </a:rPr>
              <a:t>Granum</a:t>
            </a:r>
            <a:endParaRPr lang="en-US" sz="2400" b="1" dirty="0" smtClean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found inside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23879" y="4141511"/>
            <a:ext cx="17663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Chloroplasts</a:t>
            </a:r>
          </a:p>
          <a:p>
            <a:r>
              <a:rPr lang="en-US" dirty="0" smtClean="0">
                <a:latin typeface="Calibri"/>
                <a:cs typeface="Calibri"/>
              </a:rPr>
              <a:t>	</a:t>
            </a:r>
            <a:r>
              <a:rPr lang="en-US" sz="1600" dirty="0" smtClean="0">
                <a:latin typeface="Calibri"/>
                <a:cs typeface="Calibri"/>
              </a:rPr>
              <a:t>of </a:t>
            </a:r>
            <a:r>
              <a:rPr lang="en-US" sz="1600" dirty="0" smtClean="0">
                <a:latin typeface="Calibri"/>
                <a:cs typeface="Calibri"/>
              </a:rPr>
              <a:t>the 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23879" y="4896743"/>
            <a:ext cx="23112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alibri"/>
                <a:cs typeface="Calibri"/>
              </a:rPr>
              <a:t>Mesophyll</a:t>
            </a:r>
            <a:r>
              <a:rPr lang="en-US" sz="2400" b="1" dirty="0" smtClean="0">
                <a:latin typeface="Calibri"/>
                <a:cs typeface="Calibri"/>
              </a:rPr>
              <a:t> cells </a:t>
            </a:r>
          </a:p>
          <a:p>
            <a:r>
              <a:rPr lang="en-US" sz="1600" dirty="0" smtClean="0">
                <a:latin typeface="Calibri"/>
                <a:cs typeface="Calibri"/>
              </a:rPr>
              <a:t>	of a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02856" y="5671530"/>
            <a:ext cx="22426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Photoautotroph</a:t>
            </a:r>
          </a:p>
          <a:p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3269719" y="2130899"/>
            <a:ext cx="59927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3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90600" y="865188"/>
            <a:ext cx="3589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>
                <a:latin typeface="Calibri Bold Italic" charset="0"/>
              </a:rPr>
              <a:t>PHOTOSYNTHESIS</a:t>
            </a:r>
            <a:endParaRPr lang="en-US" sz="240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411663" y="762000"/>
            <a:ext cx="42878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400">
              <a:latin typeface="Calibri Bold Italic" charset="0"/>
            </a:endParaRPr>
          </a:p>
          <a:p>
            <a:pPr eaLnBrk="0" hangingPunct="0"/>
            <a:endParaRPr lang="en-US" sz="240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154113" y="52911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40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113" y="2209800"/>
            <a:ext cx="65532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768850" y="1036638"/>
            <a:ext cx="274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Calibri Italic" charset="0"/>
              </a:rPr>
              <a:t>Summative equation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Snapshot 2010-02-18#B8BCDC.tiff                                000747CDMel4                           C006D9D3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2863" y="2109788"/>
            <a:ext cx="413067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317625" y="793750"/>
            <a:ext cx="1304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Calibri Bold Italic" charset="0"/>
              </a:rPr>
              <a:t>LIGHT</a:t>
            </a:r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941638" y="965200"/>
            <a:ext cx="4786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 Italic" charset="0"/>
              </a:rPr>
              <a:t>Electromagnetic (aka radiant) energy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165225" y="5114925"/>
            <a:ext cx="7359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 Bold Italic" charset="0"/>
              </a:rPr>
              <a:t>Photosynthesis employs visible light wavelengths</a:t>
            </a:r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15975" y="2687638"/>
            <a:ext cx="17668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 Italic" charset="0"/>
              </a:rPr>
              <a:t>Long wavelength</a:t>
            </a:r>
          </a:p>
          <a:p>
            <a:r>
              <a:rPr lang="en-US">
                <a:latin typeface="Calibri Italic" charset="0"/>
              </a:rPr>
              <a:t>Low frequency</a:t>
            </a:r>
          </a:p>
          <a:p>
            <a:r>
              <a:rPr lang="en-US">
                <a:latin typeface="Calibri Italic" charset="0"/>
              </a:rPr>
              <a:t>Low energy</a:t>
            </a:r>
            <a:endParaRPr 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713538" y="2687638"/>
            <a:ext cx="18113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 Italic" charset="0"/>
              </a:rPr>
              <a:t>Short wavelength</a:t>
            </a:r>
          </a:p>
          <a:p>
            <a:r>
              <a:rPr lang="en-US">
                <a:latin typeface="Calibri Italic" charset="0"/>
              </a:rPr>
              <a:t>High frequency</a:t>
            </a:r>
          </a:p>
          <a:p>
            <a:r>
              <a:rPr lang="en-US">
                <a:latin typeface="Calibri Italic" charset="0"/>
              </a:rPr>
              <a:t>High energy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5"/>
          <p:cNvSpPr txBox="1">
            <a:spLocks noChangeArrowheads="1"/>
          </p:cNvSpPr>
          <p:nvPr/>
        </p:nvSpPr>
        <p:spPr bwMode="auto">
          <a:xfrm>
            <a:off x="722313" y="6216650"/>
            <a:ext cx="5818187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charset="0"/>
                <a:hlinkClick r:id="rId3"/>
              </a:rPr>
              <a:t>http://www.worsleyschool.net/science/files/electronphoton/interaction.html</a:t>
            </a:r>
            <a:endParaRPr lang="en-US">
              <a:latin typeface="Calibri" charset="0"/>
            </a:endParaRPr>
          </a:p>
          <a:p>
            <a:endParaRPr lang="en-US" sz="1400">
              <a:latin typeface="Calibri" charset="0"/>
              <a:hlinkClick r:id="rId4"/>
            </a:endParaRPr>
          </a:p>
          <a:p>
            <a:endParaRPr lang="en-US" sz="1400">
              <a:latin typeface="Calibri" charset="0"/>
              <a:hlinkClick r:id="rId4"/>
            </a:endParaRPr>
          </a:p>
          <a:p>
            <a:r>
              <a:rPr lang="en-US" sz="1400">
                <a:latin typeface="Calibri" charset="0"/>
                <a:hlinkClick r:id="rId4"/>
              </a:rPr>
              <a:t>http://student.ccbcmd.edu/~gkaiser/biotutorials/photosyn/photon.html</a:t>
            </a:r>
            <a:endParaRPr lang="en-US" sz="1400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pic>
        <p:nvPicPr>
          <p:cNvPr id="15362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9613" y="4014788"/>
            <a:ext cx="31464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0163" y="2022475"/>
            <a:ext cx="25146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28775" y="4024313"/>
            <a:ext cx="1871663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1030"/>
          <p:cNvSpPr>
            <a:spLocks noChangeArrowheads="1"/>
          </p:cNvSpPr>
          <p:nvPr/>
        </p:nvSpPr>
        <p:spPr bwMode="auto">
          <a:xfrm>
            <a:off x="892175" y="762000"/>
            <a:ext cx="4338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alibri Bold Italic" charset="0"/>
              </a:rPr>
              <a:t>Light Energizes Electrons</a:t>
            </a:r>
            <a:endParaRPr lang="en-US"/>
          </a:p>
        </p:txBody>
      </p:sp>
      <p:sp>
        <p:nvSpPr>
          <p:cNvPr id="15367" name="Rectangle 1031"/>
          <p:cNvSpPr>
            <a:spLocks noChangeArrowheads="1"/>
          </p:cNvSpPr>
          <p:nvPr/>
        </p:nvSpPr>
        <p:spPr bwMode="auto">
          <a:xfrm>
            <a:off x="4264025" y="2017713"/>
            <a:ext cx="39846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 Bold Italic" charset="0"/>
              </a:rPr>
              <a:t>e</a:t>
            </a:r>
            <a:r>
              <a:rPr lang="en-US" sz="2000" baseline="30000">
                <a:latin typeface="Calibri Bold Italic" charset="0"/>
              </a:rPr>
              <a:t>-</a:t>
            </a:r>
            <a:r>
              <a:rPr lang="en-US" sz="2000">
                <a:latin typeface="Calibri Bold Italic" charset="0"/>
              </a:rPr>
              <a:t> absorb specific wavelengths </a:t>
            </a:r>
          </a:p>
          <a:p>
            <a:endParaRPr lang="en-US" sz="2000">
              <a:latin typeface="Calibri Bold Italic" charset="0"/>
            </a:endParaRPr>
          </a:p>
          <a:p>
            <a:r>
              <a:rPr lang="en-US" sz="2000">
                <a:latin typeface="Calibri Bold Italic" charset="0"/>
              </a:rPr>
              <a:t>e</a:t>
            </a:r>
            <a:r>
              <a:rPr lang="en-US" sz="2000" baseline="30000">
                <a:latin typeface="Calibri Bold Italic" charset="0"/>
              </a:rPr>
              <a:t>- </a:t>
            </a:r>
            <a:r>
              <a:rPr lang="en-US" sz="2000">
                <a:latin typeface="Calibri Bold Italic" charset="0"/>
              </a:rPr>
              <a:t>jump to more distant orbit</a:t>
            </a:r>
          </a:p>
          <a:p>
            <a:endParaRPr lang="en-US" sz="2000">
              <a:latin typeface="Calibri Bold Italic" charset="0"/>
            </a:endParaRPr>
          </a:p>
          <a:p>
            <a:r>
              <a:rPr lang="en-US" sz="2000">
                <a:latin typeface="Calibri Bold Italic" charset="0"/>
              </a:rPr>
              <a:t>fall back, emitting light &amp; heat</a:t>
            </a:r>
            <a:r>
              <a:rPr lang="en-US" sz="2000"/>
              <a:t> </a:t>
            </a:r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auto">
          <a:xfrm>
            <a:off x="6246813" y="5295900"/>
            <a:ext cx="1219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 Bold Italic" charset="0"/>
              </a:rPr>
              <a:t>Look familiar?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291138" y="3014663"/>
            <a:ext cx="29622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 Italic" charset="0"/>
              </a:rPr>
              <a:t>If the excited e</a:t>
            </a:r>
            <a:r>
              <a:rPr lang="en-US" sz="2000" baseline="30000">
                <a:latin typeface="Calibri Italic" charset="0"/>
              </a:rPr>
              <a:t>-</a:t>
            </a:r>
            <a:r>
              <a:rPr lang="en-US" sz="2000">
                <a:latin typeface="Calibri Italic" charset="0"/>
              </a:rPr>
              <a:t> are in chlorophyll, or other plant pigments, the e- doesn’t fall back - it gets transferred to an electron transport chain</a:t>
            </a:r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009650" y="6026150"/>
            <a:ext cx="619442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charset="0"/>
                <a:hlinkClick r:id="rId3"/>
              </a:rPr>
              <a:t>http://student.ccbcmd.edu/~gkaiser/biotutorials/photosyn/photon.html</a:t>
            </a:r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952500" y="739775"/>
            <a:ext cx="4338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alibri Bold Italic" charset="0"/>
              </a:rPr>
              <a:t>Light Energizes Electrons</a:t>
            </a: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0" y="2144713"/>
            <a:ext cx="4021138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538788" y="2128838"/>
            <a:ext cx="779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 Bold Italic" charset="0"/>
              </a:rPr>
              <a:t>to ETC</a:t>
            </a:r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V="1">
            <a:off x="4559300" y="2312988"/>
            <a:ext cx="828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6318250" y="3975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ChangeArrowheads="1"/>
          </p:cNvSpPr>
          <p:nvPr/>
        </p:nvSpPr>
        <p:spPr bwMode="auto">
          <a:xfrm>
            <a:off x="857250" y="738188"/>
            <a:ext cx="6053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alibri Bold Italic" charset="0"/>
              </a:rPr>
              <a:t>CHLOROPLASTS contain PIGMENTS</a:t>
            </a:r>
          </a:p>
        </p:txBody>
      </p:sp>
      <p:pic>
        <p:nvPicPr>
          <p:cNvPr id="17412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178050"/>
            <a:ext cx="535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1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9563" y="3144838"/>
            <a:ext cx="25527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928688" y="1795463"/>
            <a:ext cx="4116387" cy="3767137"/>
            <a:chOff x="616" y="802"/>
            <a:chExt cx="3985" cy="3182"/>
          </a:xfrm>
        </p:grpSpPr>
        <p:grpSp>
          <p:nvGrpSpPr>
            <p:cNvPr id="41987" name="Group 3"/>
            <p:cNvGrpSpPr>
              <a:grpSpLocks/>
            </p:cNvGrpSpPr>
            <p:nvPr/>
          </p:nvGrpSpPr>
          <p:grpSpPr bwMode="auto">
            <a:xfrm>
              <a:off x="1166" y="802"/>
              <a:ext cx="3435" cy="3182"/>
              <a:chOff x="1166" y="802"/>
              <a:chExt cx="3435" cy="3182"/>
            </a:xfrm>
          </p:grpSpPr>
          <p:pic>
            <p:nvPicPr>
              <p:cNvPr id="41988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00" y="802"/>
                <a:ext cx="3401" cy="3182"/>
              </a:xfrm>
              <a:prstGeom prst="rect">
                <a:avLst/>
              </a:prstGeom>
              <a:noFill/>
            </p:spPr>
          </p:pic>
          <p:sp>
            <p:nvSpPr>
              <p:cNvPr id="41989" name="Text Box 5"/>
              <p:cNvSpPr txBox="1">
                <a:spLocks noChangeArrowheads="1"/>
              </p:cNvSpPr>
              <p:nvPr/>
            </p:nvSpPr>
            <p:spPr bwMode="auto">
              <a:xfrm>
                <a:off x="2270" y="1062"/>
                <a:ext cx="498" cy="232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/>
                  <a:t>Light</a:t>
                </a:r>
              </a:p>
            </p:txBody>
          </p:sp>
          <p:sp>
            <p:nvSpPr>
              <p:cNvPr id="41990" name="Text Box 6"/>
              <p:cNvSpPr txBox="1">
                <a:spLocks noChangeArrowheads="1"/>
              </p:cNvSpPr>
              <p:nvPr/>
            </p:nvSpPr>
            <p:spPr bwMode="auto">
              <a:xfrm>
                <a:off x="3186" y="1232"/>
                <a:ext cx="802" cy="387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/>
                  <a:t>Reflected</a:t>
                </a:r>
              </a:p>
              <a:p>
                <a:pPr algn="ctr" eaLnBrk="0" hangingPunct="0"/>
                <a:r>
                  <a:rPr kumimoji="1" lang="en-US" sz="1200"/>
                  <a:t>Light       </a:t>
                </a:r>
              </a:p>
            </p:txBody>
          </p:sp>
          <p:sp>
            <p:nvSpPr>
              <p:cNvPr id="41991" name="Text Box 7"/>
              <p:cNvSpPr txBox="1">
                <a:spLocks noChangeArrowheads="1"/>
              </p:cNvSpPr>
              <p:nvPr/>
            </p:nvSpPr>
            <p:spPr bwMode="auto">
              <a:xfrm>
                <a:off x="1166" y="1631"/>
                <a:ext cx="925" cy="232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/>
                  <a:t>Chloroplast</a:t>
                </a:r>
              </a:p>
            </p:txBody>
          </p:sp>
          <p:sp>
            <p:nvSpPr>
              <p:cNvPr id="41992" name="Line 8"/>
              <p:cNvSpPr>
                <a:spLocks noChangeShapeType="1"/>
              </p:cNvSpPr>
              <p:nvPr/>
            </p:nvSpPr>
            <p:spPr bwMode="auto">
              <a:xfrm>
                <a:off x="1600" y="1800"/>
                <a:ext cx="311" cy="3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93" name="Text Box 9"/>
              <p:cNvSpPr txBox="1">
                <a:spLocks noChangeArrowheads="1"/>
              </p:cNvSpPr>
              <p:nvPr/>
            </p:nvSpPr>
            <p:spPr bwMode="auto">
              <a:xfrm>
                <a:off x="1630" y="2986"/>
                <a:ext cx="818" cy="387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/>
                  <a:t>Absorbed</a:t>
                </a:r>
              </a:p>
              <a:p>
                <a:pPr algn="ctr" eaLnBrk="0" hangingPunct="0"/>
                <a:r>
                  <a:rPr kumimoji="1" lang="en-US" sz="1200"/>
                  <a:t>light         </a:t>
                </a:r>
              </a:p>
            </p:txBody>
          </p:sp>
          <p:sp>
            <p:nvSpPr>
              <p:cNvPr id="41994" name="Line 10"/>
              <p:cNvSpPr>
                <a:spLocks noChangeShapeType="1"/>
              </p:cNvSpPr>
              <p:nvPr/>
            </p:nvSpPr>
            <p:spPr bwMode="auto">
              <a:xfrm flipH="1">
                <a:off x="2274" y="2592"/>
                <a:ext cx="750" cy="52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95" name="Line 11"/>
              <p:cNvSpPr>
                <a:spLocks noChangeShapeType="1"/>
              </p:cNvSpPr>
              <p:nvPr/>
            </p:nvSpPr>
            <p:spPr bwMode="auto">
              <a:xfrm flipH="1">
                <a:off x="2264" y="2880"/>
                <a:ext cx="712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96" name="AutoShape 12"/>
              <p:cNvSpPr>
                <a:spLocks/>
              </p:cNvSpPr>
              <p:nvPr/>
            </p:nvSpPr>
            <p:spPr bwMode="auto">
              <a:xfrm>
                <a:off x="3376" y="2496"/>
                <a:ext cx="176" cy="768"/>
              </a:xfrm>
              <a:prstGeom prst="rightBrace">
                <a:avLst>
                  <a:gd name="adj1" fmla="val 36364"/>
                  <a:gd name="adj2" fmla="val 70833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97" name="Line 13"/>
              <p:cNvSpPr>
                <a:spLocks noChangeShapeType="1"/>
              </p:cNvSpPr>
              <p:nvPr/>
            </p:nvSpPr>
            <p:spPr bwMode="auto">
              <a:xfrm>
                <a:off x="3553" y="3040"/>
                <a:ext cx="115" cy="11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98" name="Text Box 14"/>
              <p:cNvSpPr txBox="1">
                <a:spLocks noChangeArrowheads="1"/>
              </p:cNvSpPr>
              <p:nvPr/>
            </p:nvSpPr>
            <p:spPr bwMode="auto">
              <a:xfrm>
                <a:off x="3507" y="3040"/>
                <a:ext cx="711" cy="232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/>
                  <a:t>Granum</a:t>
                </a:r>
              </a:p>
            </p:txBody>
          </p:sp>
          <p:sp>
            <p:nvSpPr>
              <p:cNvPr id="41999" name="Text Box 15"/>
              <p:cNvSpPr txBox="1">
                <a:spLocks noChangeArrowheads="1"/>
              </p:cNvSpPr>
              <p:nvPr/>
            </p:nvSpPr>
            <p:spPr bwMode="auto">
              <a:xfrm>
                <a:off x="2497" y="3470"/>
                <a:ext cx="958" cy="387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/>
                  <a:t>Transmitted</a:t>
                </a:r>
              </a:p>
              <a:p>
                <a:pPr algn="ctr" eaLnBrk="0" hangingPunct="0"/>
                <a:r>
                  <a:rPr kumimoji="1" lang="en-US" sz="1200"/>
                  <a:t>light           </a:t>
                </a:r>
              </a:p>
            </p:txBody>
          </p:sp>
        </p:grpSp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616" y="3712"/>
              <a:ext cx="178" cy="2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endParaRPr lang="en-US" sz="1400" b="1"/>
            </a:p>
          </p:txBody>
        </p:sp>
      </p:grp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754063" y="844550"/>
            <a:ext cx="7040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alibri Bold Italic" charset="0"/>
              </a:rPr>
              <a:t>Stacks of Pigments Maximize Absorption</a:t>
            </a:r>
            <a:endParaRPr lang="en-US"/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6103938" y="3536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2004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7075" y="2117725"/>
            <a:ext cx="1695450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6176963" y="5191125"/>
            <a:ext cx="16081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 Italic" charset="0"/>
              </a:rPr>
              <a:t>Analgous to a multijunction solar cell</a:t>
            </a:r>
            <a:endParaRPr lang="en-US"/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1079500" y="5478463"/>
            <a:ext cx="467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 Bold Italic" charset="0"/>
              </a:rPr>
              <a:t>Light passing through is trapped by pigments in next thylakoid - except green!</a:t>
            </a:r>
            <a:endParaRPr lang="en-US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3914775" y="4583113"/>
            <a:ext cx="11747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 Bold Italic" charset="0"/>
              </a:rPr>
              <a:t>containing stacked thylakoids</a:t>
            </a:r>
            <a:endParaRPr lang="en-US" sz="1600">
              <a:latin typeface="Calibri Bold Ital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ChangeArrowheads="1"/>
          </p:cNvSpPr>
          <p:nvPr/>
        </p:nvSpPr>
        <p:spPr bwMode="auto">
          <a:xfrm>
            <a:off x="941388" y="773113"/>
            <a:ext cx="7016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alibri Bold Italic" charset="0"/>
              </a:rPr>
              <a:t>Pigments Absorb Different Wavelengths</a:t>
            </a:r>
            <a:r>
              <a:rPr lang="en-US"/>
              <a:t> </a:t>
            </a:r>
          </a:p>
        </p:txBody>
      </p:sp>
      <p:sp>
        <p:nvSpPr>
          <p:cNvPr id="20484" name="Rectangle 1028"/>
          <p:cNvSpPr>
            <a:spLocks noChangeArrowheads="1"/>
          </p:cNvSpPr>
          <p:nvPr/>
        </p:nvSpPr>
        <p:spPr bwMode="auto">
          <a:xfrm>
            <a:off x="5795963" y="1974850"/>
            <a:ext cx="2500312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 Bold Italic" charset="0"/>
              </a:rPr>
              <a:t>In plants, chlorophyll a is the primary pigment, reflecting green-yellow-orange</a:t>
            </a: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20485" name="Picture 1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556000"/>
            <a:ext cx="23749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6" name="Rectangle 1030"/>
          <p:cNvSpPr>
            <a:spLocks noChangeArrowheads="1"/>
          </p:cNvSpPr>
          <p:nvPr/>
        </p:nvSpPr>
        <p:spPr bwMode="auto">
          <a:xfrm>
            <a:off x="5829300" y="5138738"/>
            <a:ext cx="2466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 Italic" charset="0"/>
              </a:rPr>
              <a:t>In fall, accessory pigment reflection is visible - yellow, red</a:t>
            </a:r>
            <a:endParaRPr lang="en-US"/>
          </a:p>
        </p:txBody>
      </p:sp>
      <p:pic>
        <p:nvPicPr>
          <p:cNvPr id="20488" name="Picture 1032" descr="Snapshot 2012-02-06 21-45-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217738"/>
            <a:ext cx="5043488" cy="3703637"/>
          </a:xfrm>
          <a:prstGeom prst="rect">
            <a:avLst/>
          </a:prstGeom>
          <a:noFill/>
        </p:spPr>
      </p:pic>
      <p:sp>
        <p:nvSpPr>
          <p:cNvPr id="20489" name="Line 1033"/>
          <p:cNvSpPr>
            <a:spLocks noChangeShapeType="1"/>
          </p:cNvSpPr>
          <p:nvPr/>
        </p:nvSpPr>
        <p:spPr bwMode="auto">
          <a:xfrm flipH="1">
            <a:off x="4878388" y="2600325"/>
            <a:ext cx="917575" cy="1235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125663"/>
            <a:ext cx="41783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987425" y="919163"/>
            <a:ext cx="6561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libri Bold Italic" charset="0"/>
              </a:rPr>
              <a:t>Wavelength Is Key to </a:t>
            </a:r>
            <a:r>
              <a:rPr lang="en-US" sz="3200" dirty="0" err="1">
                <a:latin typeface="Calibri Bold Italic" charset="0"/>
              </a:rPr>
              <a:t>Psn</a:t>
            </a:r>
            <a:r>
              <a:rPr lang="en-US" sz="3200" dirty="0">
                <a:latin typeface="Calibri Bold Italic" charset="0"/>
              </a:rPr>
              <a:t> Productivity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475288" y="2282825"/>
            <a:ext cx="2073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 Italic" charset="0"/>
              </a:rPr>
              <a:t>Photosynthetic rate is greatest at  red, blue wavelengths</a:t>
            </a:r>
            <a:endParaRPr lang="en-US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4313" y="3736975"/>
            <a:ext cx="22225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Mel4:Applications:Microsoft Office 2004:Templates:Presentations:Designs:Bold Stripes</Template>
  <TotalTime>427</TotalTime>
  <Words>311</Words>
  <Application>Microsoft Macintosh PowerPoint</Application>
  <PresentationFormat>On-screen Show (4:3)</PresentationFormat>
  <Paragraphs>68</Paragraphs>
  <Slides>12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Bold Stripes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WUSD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Marybeth Fenton</dc:creator>
  <cp:lastModifiedBy>Marybeth Fenton</cp:lastModifiedBy>
  <cp:revision>54</cp:revision>
  <dcterms:created xsi:type="dcterms:W3CDTF">2012-02-07T22:51:27Z</dcterms:created>
  <dcterms:modified xsi:type="dcterms:W3CDTF">2012-02-07T22:59:56Z</dcterms:modified>
</cp:coreProperties>
</file>